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p:cViewPr varScale="1">
        <p:scale>
          <a:sx n="87" d="100"/>
          <a:sy n="87" d="100"/>
        </p:scale>
        <p:origin x="-142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C6D48-A625-4412-8DED-695772E5C747}"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360308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C6D48-A625-4412-8DED-695772E5C747}"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399664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C6D48-A625-4412-8DED-695772E5C747}"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301863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C6D48-A625-4412-8DED-695772E5C747}"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244168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C6D48-A625-4412-8DED-695772E5C747}"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85139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C6D48-A625-4412-8DED-695772E5C747}"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240817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C6D48-A625-4412-8DED-695772E5C747}" type="datetimeFigureOut">
              <a:rPr lang="en-US" smtClean="0"/>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79173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C6D48-A625-4412-8DED-695772E5C747}" type="datetimeFigureOut">
              <a:rPr lang="en-US" smtClean="0"/>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295955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C6D48-A625-4412-8DED-695772E5C747}" type="datetimeFigureOut">
              <a:rPr lang="en-US" smtClean="0"/>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241541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C6D48-A625-4412-8DED-695772E5C747}"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54024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C6D48-A625-4412-8DED-695772E5C747}"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E38FF-2552-4959-B378-C46F7B69C61F}" type="slidenum">
              <a:rPr lang="en-US" smtClean="0"/>
              <a:t>‹#›</a:t>
            </a:fld>
            <a:endParaRPr lang="en-US"/>
          </a:p>
        </p:txBody>
      </p:sp>
    </p:spTree>
    <p:extLst>
      <p:ext uri="{BB962C8B-B14F-4D97-AF65-F5344CB8AC3E}">
        <p14:creationId xmlns:p14="http://schemas.microsoft.com/office/powerpoint/2010/main" val="19439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tx1"/>
            </a:gs>
            <a:gs pos="1000">
              <a:schemeClr val="tx1"/>
            </a:gs>
            <a:gs pos="60000">
              <a:srgbClr val="00B050"/>
            </a:gs>
            <a:gs pos="100000">
              <a:srgbClr val="FF0000"/>
            </a:gs>
            <a:gs pos="71000">
              <a:srgbClr val="FFFF00"/>
            </a:gs>
            <a:gs pos="100000">
              <a:srgbClr val="FFFF00">
                <a:lumMod val="0"/>
                <a:lumOff val="100000"/>
              </a:srgbClr>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C6D48-A625-4412-8DED-695772E5C747}" type="datetimeFigureOut">
              <a:rPr lang="en-US" smtClean="0"/>
              <a:t>11/21/2013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E38FF-2552-4959-B378-C46F7B69C61F}" type="slidenum">
              <a:rPr lang="en-US" smtClean="0"/>
              <a:t>‹#›</a:t>
            </a:fld>
            <a:endParaRPr lang="en-US"/>
          </a:p>
        </p:txBody>
      </p:sp>
    </p:spTree>
    <p:extLst>
      <p:ext uri="{BB962C8B-B14F-4D97-AF65-F5344CB8AC3E}">
        <p14:creationId xmlns:p14="http://schemas.microsoft.com/office/powerpoint/2010/main" val="400836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09800"/>
            <a:ext cx="7772400" cy="1470025"/>
          </a:xfrm>
        </p:spPr>
        <p:txBody>
          <a:bodyPr>
            <a:noAutofit/>
          </a:bodyPr>
          <a:lstStyle/>
          <a:p>
            <a:r>
              <a:rPr lang="en-US" sz="9600" dirty="0" smtClean="0">
                <a:latin typeface="Papyrus" panose="03070502060502030205" pitchFamily="66" charset="0"/>
                <a:cs typeface="Andalus" panose="02020603050405020304" pitchFamily="18" charset="-78"/>
              </a:rPr>
              <a:t>Bob Marley </a:t>
            </a:r>
            <a:endParaRPr lang="en-US" sz="9600" dirty="0">
              <a:latin typeface="Papyrus" panose="03070502060502030205" pitchFamily="66" charset="0"/>
              <a:cs typeface="Andalus" panose="02020603050405020304" pitchFamily="18" charset="-78"/>
            </a:endParaRPr>
          </a:p>
        </p:txBody>
      </p:sp>
      <p:sp>
        <p:nvSpPr>
          <p:cNvPr id="3" name="Subtitle 2"/>
          <p:cNvSpPr>
            <a:spLocks noGrp="1"/>
          </p:cNvSpPr>
          <p:nvPr>
            <p:ph type="subTitle" idx="1"/>
          </p:nvPr>
        </p:nvSpPr>
        <p:spPr/>
        <p:txBody>
          <a:bodyPr/>
          <a:lstStyle/>
          <a:p>
            <a:r>
              <a:rPr lang="en-US" dirty="0" smtClean="0">
                <a:solidFill>
                  <a:schemeClr val="tx1"/>
                </a:solidFill>
              </a:rPr>
              <a:t>Poetry Analysis</a:t>
            </a:r>
            <a:endParaRPr lang="en-US" dirty="0">
              <a:solidFill>
                <a:schemeClr val="tx1"/>
              </a:solidFill>
            </a:endParaRPr>
          </a:p>
        </p:txBody>
      </p:sp>
    </p:spTree>
    <p:extLst>
      <p:ext uri="{BB962C8B-B14F-4D97-AF65-F5344CB8AC3E}">
        <p14:creationId xmlns:p14="http://schemas.microsoft.com/office/powerpoint/2010/main" val="168237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548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Background  (Early Life)</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2800" dirty="0" smtClean="0"/>
              <a:t>	Bob Marley was born Robert </a:t>
            </a:r>
            <a:r>
              <a:rPr lang="en-US" sz="2800" dirty="0" err="1" smtClean="0"/>
              <a:t>Nesta</a:t>
            </a:r>
            <a:r>
              <a:rPr lang="en-US" sz="2800" dirty="0" smtClean="0"/>
              <a:t> Marley on February 6, 1945. Bob's early life was spent in rural community of Nine Miles, nestled in the mountainous terrain of the parish of St. Ann. </a:t>
            </a:r>
            <a:r>
              <a:rPr lang="en-US" sz="2800" dirty="0" err="1" smtClean="0"/>
              <a:t>Norval</a:t>
            </a:r>
            <a:r>
              <a:rPr lang="en-US" sz="2800" dirty="0" smtClean="0"/>
              <a:t> and </a:t>
            </a:r>
            <a:r>
              <a:rPr lang="en-US" sz="2800" dirty="0" err="1" smtClean="0"/>
              <a:t>Cedella</a:t>
            </a:r>
            <a:r>
              <a:rPr lang="en-US" sz="2800" dirty="0" smtClean="0"/>
              <a:t> married in 1945 but Captain Marley's family strongly disapproved of their union; although the elder Marley provided financial support, the last time Bob Marley saw his father was when he was five years old; at that time, </a:t>
            </a:r>
            <a:r>
              <a:rPr lang="en-US" sz="2800" dirty="0" err="1" smtClean="0"/>
              <a:t>Norval</a:t>
            </a:r>
            <a:r>
              <a:rPr lang="en-US" sz="2800" dirty="0" smtClean="0"/>
              <a:t> took his son to Kingston to live with his nephew, a businessman, and to attend school. Eighteen months later </a:t>
            </a:r>
            <a:r>
              <a:rPr lang="en-US" sz="2800" dirty="0" err="1" smtClean="0"/>
              <a:t>Cedella</a:t>
            </a:r>
            <a:r>
              <a:rPr lang="en-US" sz="2800" dirty="0" smtClean="0"/>
              <a:t> learned that Bob wasn't going to school and was living with an elderly couple. Alarmed, she went to Kingston, found Bob and brought him home to Nine Miles.</a:t>
            </a:r>
            <a:endParaRPr lang="en-US" sz="2800" dirty="0"/>
          </a:p>
        </p:txBody>
      </p:sp>
    </p:spTree>
    <p:extLst>
      <p:ext uri="{BB962C8B-B14F-4D97-AF65-F5344CB8AC3E}">
        <p14:creationId xmlns:p14="http://schemas.microsoft.com/office/powerpoint/2010/main" val="2936294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normAutofit fontScale="77500" lnSpcReduction="20000"/>
          </a:bodyPr>
          <a:lstStyle/>
          <a:p>
            <a:pPr marL="0" indent="0">
              <a:buNone/>
            </a:pPr>
            <a:r>
              <a:rPr lang="en-US" dirty="0" smtClean="0"/>
              <a:t>	In the late 1950’s Bob Marley left </a:t>
            </a:r>
            <a:r>
              <a:rPr lang="en-US" dirty="0" err="1" smtClean="0"/>
              <a:t>St.Ann’s</a:t>
            </a:r>
            <a:r>
              <a:rPr lang="en-US" dirty="0" smtClean="0"/>
              <a:t> and settled in Kingston. At 16 years old Bob Marley met another aspiring singer named Desmond Dekker, who later on introduced him to another young singer, Jimmy Cliff. In 1962 Cliff introduced Marley to producer Leslie Kong; Marley cut his first singles for Kong: "Judge Not", "Terror" and "One More Cup of Coffee", a cover of the million selling country hit by Claude Gray. When these songs failed to connect with the public, Marley was paid a mere $20.00, an exploitative practice that was widespread during the infancy of Jamaica's music business. Bob Marley reportedly told Kong he would make a lot of money from his recordings one day but he would never be able to enjoy it. </a:t>
            </a:r>
            <a:endParaRPr lang="en-US" dirty="0"/>
          </a:p>
        </p:txBody>
      </p:sp>
      <p:sp>
        <p:nvSpPr>
          <p:cNvPr id="5" name="Rectangle 4"/>
          <p:cNvSpPr/>
          <p:nvPr/>
        </p:nvSpPr>
        <p:spPr>
          <a:xfrm>
            <a:off x="1600200" y="304800"/>
            <a:ext cx="6553200" cy="1446550"/>
          </a:xfrm>
          <a:prstGeom prst="rect">
            <a:avLst/>
          </a:prstGeom>
        </p:spPr>
        <p:txBody>
          <a:bodyPr wrap="square">
            <a:spAutoFit/>
          </a:bodyPr>
          <a:lstStyle/>
          <a:p>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Start of Music     		(Background)</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433836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2">
                    <a:lumMod val="90000"/>
                  </a:schemeClr>
                </a:solidFill>
              </a:rPr>
              <a:t>Rastafari</a:t>
            </a:r>
            <a:endParaRPr lang="en-US" dirty="0">
              <a:solidFill>
                <a:schemeClr val="bg2">
                  <a:lumMod val="90000"/>
                </a:schemeClr>
              </a:solidFill>
            </a:endParaRPr>
          </a:p>
        </p:txBody>
      </p:sp>
      <p:sp>
        <p:nvSpPr>
          <p:cNvPr id="3" name="Content Placeholder 2"/>
          <p:cNvSpPr>
            <a:spLocks noGrp="1"/>
          </p:cNvSpPr>
          <p:nvPr>
            <p:ph idx="1"/>
          </p:nvPr>
        </p:nvSpPr>
        <p:spPr/>
        <p:txBody>
          <a:bodyPr>
            <a:normAutofit/>
          </a:bodyPr>
          <a:lstStyle/>
          <a:p>
            <a:pPr marL="0" indent="0" algn="ctr">
              <a:buNone/>
            </a:pPr>
            <a:r>
              <a:rPr lang="en-US" sz="2800" dirty="0" smtClean="0"/>
              <a:t>The pan-African consciousness, progressive political ideologies and deep spiritual convictions heard in Bob Marley's music were derived from his firmly rooted commitment to Rastafarian beliefs.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614057"/>
            <a:ext cx="3063240" cy="3048000"/>
          </a:xfrm>
          <a:prstGeom prst="rect">
            <a:avLst/>
          </a:prstGeom>
        </p:spPr>
      </p:pic>
    </p:spTree>
    <p:extLst>
      <p:ext uri="{BB962C8B-B14F-4D97-AF65-F5344CB8AC3E}">
        <p14:creationId xmlns:p14="http://schemas.microsoft.com/office/powerpoint/2010/main" val="1194741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tx1"/>
            </a:gs>
            <a:gs pos="1000">
              <a:schemeClr val="tx1"/>
            </a:gs>
            <a:gs pos="51000">
              <a:srgbClr val="00B050"/>
            </a:gs>
            <a:gs pos="100000">
              <a:srgbClr val="FF0000"/>
            </a:gs>
            <a:gs pos="100000">
              <a:srgbClr val="FFFF00">
                <a:lumMod val="0"/>
                <a:lumOff val="100000"/>
              </a:srgbClr>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447800" y="381000"/>
            <a:ext cx="8229600" cy="4525963"/>
          </a:xfrm>
        </p:spPr>
        <p:txBody>
          <a:bodyPr>
            <a:noAutofit/>
          </a:bodyPr>
          <a:lstStyle/>
          <a:p>
            <a:pPr marL="0" indent="0" algn="ctr" fontAlgn="base">
              <a:buNone/>
            </a:pPr>
            <a:r>
              <a:rPr lang="en-US" sz="1100" dirty="0" smtClean="0">
                <a:solidFill>
                  <a:schemeClr val="bg1">
                    <a:lumMod val="95000"/>
                  </a:schemeClr>
                </a:solidFill>
                <a:latin typeface="Georgia" panose="02040502050405020303" pitchFamily="18" charset="0"/>
              </a:rPr>
              <a:t>Exodus: 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Oh-oh-oh, yea-</a:t>
            </a:r>
            <a:r>
              <a:rPr lang="en-US" sz="1100" dirty="0" err="1" smtClean="0">
                <a:solidFill>
                  <a:schemeClr val="bg1">
                    <a:lumMod val="95000"/>
                  </a:schemeClr>
                </a:solidFill>
                <a:latin typeface="Georgia" panose="02040502050405020303" pitchFamily="18" charset="0"/>
              </a:rPr>
              <a:t>eah</a:t>
            </a:r>
            <a:r>
              <a:rPr lang="en-US" sz="1100" dirty="0" smtClean="0">
                <a:solidFill>
                  <a:schemeClr val="bg1">
                    <a:lumMod val="95000"/>
                  </a:schemeClr>
                </a:solidFill>
                <a:latin typeface="Georgia" panose="02040502050405020303" pitchFamily="18" charset="0"/>
              </a:rPr>
              <a:t>!</a:t>
            </a:r>
          </a:p>
          <a:p>
            <a:pPr marL="0" indent="0" algn="ctr" fontAlgn="base">
              <a:buNone/>
            </a:pPr>
            <a:r>
              <a:rPr lang="en-US" sz="1100" dirty="0" smtClean="0">
                <a:solidFill>
                  <a:schemeClr val="bg1">
                    <a:lumMod val="95000"/>
                  </a:schemeClr>
                </a:solidFill>
                <a:latin typeface="Georgia" panose="02040502050405020303" pitchFamily="18" charset="0"/>
              </a:rPr>
              <a:t>Men and people will fight </a:t>
            </a:r>
            <a:r>
              <a:rPr lang="en-US" sz="1100" dirty="0" err="1" smtClean="0">
                <a:solidFill>
                  <a:schemeClr val="bg1">
                    <a:lumMod val="95000"/>
                  </a:schemeClr>
                </a:solidFill>
                <a:latin typeface="Georgia" panose="02040502050405020303" pitchFamily="18" charset="0"/>
              </a:rPr>
              <a:t>ya</a:t>
            </a:r>
            <a:r>
              <a:rPr lang="en-US" sz="1100" dirty="0" smtClean="0">
                <a:solidFill>
                  <a:schemeClr val="bg1">
                    <a:lumMod val="95000"/>
                  </a:schemeClr>
                </a:solidFill>
                <a:latin typeface="Georgia" panose="02040502050405020303" pitchFamily="18" charset="0"/>
              </a:rPr>
              <a:t> down (Tell me why!)</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When </a:t>
            </a:r>
            <a:r>
              <a:rPr lang="en-US" sz="1100" dirty="0" err="1" smtClean="0">
                <a:solidFill>
                  <a:schemeClr val="bg1">
                    <a:lumMod val="95000"/>
                  </a:schemeClr>
                </a:solidFill>
                <a:latin typeface="Georgia" panose="02040502050405020303" pitchFamily="18" charset="0"/>
              </a:rPr>
              <a:t>ya</a:t>
            </a:r>
            <a:r>
              <a:rPr lang="en-US" sz="1100" dirty="0" smtClean="0">
                <a:solidFill>
                  <a:schemeClr val="bg1">
                    <a:lumMod val="95000"/>
                  </a:schemeClr>
                </a:solidFill>
                <a:latin typeface="Georgia" panose="02040502050405020303" pitchFamily="18" charset="0"/>
              </a:rPr>
              <a:t> see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light. (Ha-ha-ha-ha-ha-ha-ha!)</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Let me tell you if you're not wrong; (Then, why?)</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Everything is all right.</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So we </a:t>
            </a:r>
            <a:r>
              <a:rPr lang="en-US" sz="1100" dirty="0" err="1" smtClean="0">
                <a:solidFill>
                  <a:schemeClr val="bg1">
                    <a:lumMod val="95000"/>
                  </a:schemeClr>
                </a:solidFill>
                <a:latin typeface="Georgia" panose="02040502050405020303" pitchFamily="18" charset="0"/>
              </a:rPr>
              <a:t>gonna</a:t>
            </a:r>
            <a:r>
              <a:rPr lang="en-US" sz="1100" dirty="0" smtClean="0">
                <a:solidFill>
                  <a:schemeClr val="bg1">
                    <a:lumMod val="95000"/>
                  </a:schemeClr>
                </a:solidFill>
                <a:latin typeface="Georgia" panose="02040502050405020303" pitchFamily="18" charset="0"/>
              </a:rPr>
              <a:t> walk - all right! - through de roads of creation:</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We the generation (Tell me why!)</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(Trod through great tribulation) trod through great tribulation.</a:t>
            </a:r>
          </a:p>
          <a:p>
            <a:pPr marL="0" indent="0" algn="ctr" fontAlgn="base">
              <a:buNone/>
            </a:pPr>
            <a:r>
              <a:rPr lang="en-US" sz="1100" dirty="0" smtClean="0">
                <a:solidFill>
                  <a:schemeClr val="bg1">
                    <a:lumMod val="95000"/>
                  </a:schemeClr>
                </a:solidFill>
                <a:latin typeface="Georgia" panose="02040502050405020303" pitchFamily="18" charset="0"/>
              </a:rPr>
              <a:t>Exodus, all right! 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p>
          <a:p>
            <a:pPr marL="0" indent="0" algn="ctr" fontAlgn="base">
              <a:buNone/>
            </a:pP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Oh, yeah! O-</a:t>
            </a:r>
            <a:r>
              <a:rPr lang="en-US" sz="1100" dirty="0" err="1" smtClean="0">
                <a:solidFill>
                  <a:schemeClr val="bg1">
                    <a:lumMod val="95000"/>
                  </a:schemeClr>
                </a:solidFill>
                <a:latin typeface="Georgia" panose="02040502050405020303" pitchFamily="18" charset="0"/>
              </a:rPr>
              <a:t>oo</a:t>
            </a:r>
            <a:r>
              <a:rPr lang="en-US" sz="1100" dirty="0" smtClean="0">
                <a:solidFill>
                  <a:schemeClr val="bg1">
                    <a:lumMod val="95000"/>
                  </a:schemeClr>
                </a:solidFill>
                <a:latin typeface="Georgia" panose="02040502050405020303" pitchFamily="18" charset="0"/>
              </a:rPr>
              <a:t>, yeah! All right!</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Oh, yeah!</a:t>
            </a:r>
          </a:p>
          <a:p>
            <a:pPr marL="0" indent="0" algn="ctr" fontAlgn="base">
              <a:buNone/>
            </a:pPr>
            <a:r>
              <a:rPr lang="en-US" sz="1100" dirty="0">
                <a:solidFill>
                  <a:schemeClr val="bg1">
                    <a:lumMod val="95000"/>
                  </a:schemeClr>
                </a:solidFill>
                <a:latin typeface="Georgia" panose="02040502050405020303" pitchFamily="18" charset="0"/>
              </a:rPr>
              <a:t>Yeah-yeah-yeah, well!</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Uh! Open your eyes and look within:</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Are you satisfied (with the life you're living)? Huh!</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We know where we're going, uh!</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We know where we're from.</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We're leaving Babylon,</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We're going to our Father's land.</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2, 3, 4: Exodus: movement of </a:t>
            </a:r>
            <a:r>
              <a:rPr lang="en-US" sz="1100" dirty="0" err="1">
                <a:solidFill>
                  <a:schemeClr val="bg1">
                    <a:lumMod val="95000"/>
                  </a:schemeClr>
                </a:solidFill>
                <a:latin typeface="Georgia" panose="02040502050405020303" pitchFamily="18" charset="0"/>
              </a:rPr>
              <a:t>Jah</a:t>
            </a:r>
            <a:r>
              <a:rPr lang="en-US" sz="1100" dirty="0">
                <a:solidFill>
                  <a:schemeClr val="bg1">
                    <a:lumMod val="95000"/>
                  </a:schemeClr>
                </a:solidFill>
                <a:latin typeface="Georgia" panose="02040502050405020303" pitchFamily="18" charset="0"/>
              </a:rPr>
              <a:t> people! Oh, yeah!</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(Movement of </a:t>
            </a:r>
            <a:r>
              <a:rPr lang="en-US" sz="1100" dirty="0" err="1">
                <a:solidFill>
                  <a:schemeClr val="bg1">
                    <a:lumMod val="95000"/>
                  </a:schemeClr>
                </a:solidFill>
                <a:latin typeface="Georgia" panose="02040502050405020303" pitchFamily="18" charset="0"/>
              </a:rPr>
              <a:t>Jah</a:t>
            </a:r>
            <a:r>
              <a:rPr lang="en-US" sz="1100" dirty="0">
                <a:solidFill>
                  <a:schemeClr val="bg1">
                    <a:lumMod val="95000"/>
                  </a:schemeClr>
                </a:solidFill>
                <a:latin typeface="Georgia" panose="02040502050405020303" pitchFamily="18" charset="0"/>
              </a:rPr>
              <a:t> people!) Send us another brother Moses!</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(Movement of </a:t>
            </a:r>
            <a:r>
              <a:rPr lang="en-US" sz="1100" dirty="0" err="1">
                <a:solidFill>
                  <a:schemeClr val="bg1">
                    <a:lumMod val="95000"/>
                  </a:schemeClr>
                </a:solidFill>
                <a:latin typeface="Georgia" panose="02040502050405020303" pitchFamily="18" charset="0"/>
              </a:rPr>
              <a:t>Jah</a:t>
            </a:r>
            <a:r>
              <a:rPr lang="en-US" sz="1100" dirty="0">
                <a:solidFill>
                  <a:schemeClr val="bg1">
                    <a:lumMod val="95000"/>
                  </a:schemeClr>
                </a:solidFill>
                <a:latin typeface="Georgia" panose="02040502050405020303" pitchFamily="18" charset="0"/>
              </a:rPr>
              <a:t> people!) From across the Red Sea!</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(Movement of </a:t>
            </a:r>
            <a:r>
              <a:rPr lang="en-US" sz="1100" dirty="0" err="1">
                <a:solidFill>
                  <a:schemeClr val="bg1">
                    <a:lumMod val="95000"/>
                  </a:schemeClr>
                </a:solidFill>
                <a:latin typeface="Georgia" panose="02040502050405020303" pitchFamily="18" charset="0"/>
              </a:rPr>
              <a:t>Jah</a:t>
            </a:r>
            <a:r>
              <a:rPr lang="en-US" sz="1100" dirty="0">
                <a:solidFill>
                  <a:schemeClr val="bg1">
                    <a:lumMod val="95000"/>
                  </a:schemeClr>
                </a:solidFill>
                <a:latin typeface="Georgia" panose="02040502050405020303" pitchFamily="18" charset="0"/>
              </a:rPr>
              <a:t> people!) Send us another brother Moses!</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(Movement of </a:t>
            </a:r>
            <a:r>
              <a:rPr lang="en-US" sz="1100" dirty="0" err="1">
                <a:solidFill>
                  <a:schemeClr val="bg1">
                    <a:lumMod val="95000"/>
                  </a:schemeClr>
                </a:solidFill>
                <a:latin typeface="Georgia" panose="02040502050405020303" pitchFamily="18" charset="0"/>
              </a:rPr>
              <a:t>Jah</a:t>
            </a:r>
            <a:r>
              <a:rPr lang="en-US" sz="1100" dirty="0">
                <a:solidFill>
                  <a:schemeClr val="bg1">
                    <a:lumMod val="95000"/>
                  </a:schemeClr>
                </a:solidFill>
                <a:latin typeface="Georgia" panose="02040502050405020303" pitchFamily="18" charset="0"/>
              </a:rPr>
              <a:t> people!) From across the Red Sea!</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(Movement of </a:t>
            </a:r>
            <a:r>
              <a:rPr lang="en-US" sz="1100" dirty="0" err="1">
                <a:solidFill>
                  <a:schemeClr val="bg1">
                    <a:lumMod val="95000"/>
                  </a:schemeClr>
                </a:solidFill>
                <a:latin typeface="Georgia" panose="02040502050405020303" pitchFamily="18" charset="0"/>
              </a:rPr>
              <a:t>Jah</a:t>
            </a:r>
            <a:r>
              <a:rPr lang="en-US" sz="1100" dirty="0">
                <a:solidFill>
                  <a:schemeClr val="bg1">
                    <a:lumMod val="95000"/>
                  </a:schemeClr>
                </a:solidFill>
                <a:latin typeface="Georgia" panose="02040502050405020303" pitchFamily="18" charset="0"/>
              </a:rPr>
              <a:t> people!)</a:t>
            </a:r>
            <a:r>
              <a:rPr lang="en-US" sz="1100" dirty="0" smtClean="0"/>
              <a:t/>
            </a:r>
            <a:br>
              <a:rPr lang="en-US" sz="1100" dirty="0" smtClean="0"/>
            </a:br>
            <a:r>
              <a:rPr lang="en-US" sz="1100" dirty="0"/>
              <a:t>---</a:t>
            </a:r>
            <a:r>
              <a:rPr lang="en-US" sz="1100" dirty="0" smtClean="0">
                <a:solidFill>
                  <a:schemeClr val="bg1">
                    <a:lumMod val="95000"/>
                  </a:schemeClr>
                </a:solidFill>
                <a:latin typeface="Georgia" panose="02040502050405020303" pitchFamily="18" charset="0"/>
              </a:rPr>
              <a:t>Exodus, all right! </a:t>
            </a:r>
            <a:r>
              <a:rPr lang="en-US" sz="1100" dirty="0" err="1" smtClean="0">
                <a:solidFill>
                  <a:schemeClr val="bg1">
                    <a:lumMod val="95000"/>
                  </a:schemeClr>
                </a:solidFill>
                <a:latin typeface="Georgia" panose="02040502050405020303" pitchFamily="18" charset="0"/>
              </a:rPr>
              <a:t>Oo</a:t>
            </a:r>
            <a:r>
              <a:rPr lang="en-US" sz="1100" dirty="0" smtClean="0">
                <a:solidFill>
                  <a:schemeClr val="bg1">
                    <a:lumMod val="95000"/>
                  </a:schemeClr>
                </a:solidFill>
                <a:latin typeface="Georgia" panose="02040502050405020303" pitchFamily="18" charset="0"/>
              </a:rPr>
              <a:t>-</a:t>
            </a:r>
            <a:r>
              <a:rPr lang="en-US" sz="1100" dirty="0" err="1" smtClean="0">
                <a:solidFill>
                  <a:schemeClr val="bg1">
                    <a:lumMod val="95000"/>
                  </a:schemeClr>
                </a:solidFill>
                <a:latin typeface="Georgia" panose="02040502050405020303" pitchFamily="18" charset="0"/>
              </a:rPr>
              <a:t>oo</a:t>
            </a:r>
            <a:r>
              <a:rPr lang="en-US" sz="1100" dirty="0" smtClean="0">
                <a:solidFill>
                  <a:schemeClr val="bg1">
                    <a:lumMod val="95000"/>
                  </a:schemeClr>
                </a:solidFill>
                <a:latin typeface="Georgia" panose="02040502050405020303" pitchFamily="18" charset="0"/>
              </a:rPr>
              <a:t>-ooh! </a:t>
            </a:r>
            <a:r>
              <a:rPr lang="en-US" sz="1100" dirty="0" err="1" smtClean="0">
                <a:solidFill>
                  <a:schemeClr val="bg1">
                    <a:lumMod val="95000"/>
                  </a:schemeClr>
                </a:solidFill>
                <a:latin typeface="Georgia" panose="02040502050405020303" pitchFamily="18" charset="0"/>
              </a:rPr>
              <a:t>Oo</a:t>
            </a:r>
            <a:r>
              <a:rPr lang="en-US" sz="1100" dirty="0" smtClean="0">
                <a:solidFill>
                  <a:schemeClr val="bg1">
                    <a:lumMod val="95000"/>
                  </a:schemeClr>
                </a:solidFill>
                <a:latin typeface="Georgia" panose="02040502050405020303" pitchFamily="18" charset="0"/>
              </a:rPr>
              <a:t>-ooh!</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Oh, yeah!</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All right!</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Now, now, now, now!</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Oh, yea-</a:t>
            </a:r>
            <a:r>
              <a:rPr lang="en-US" sz="1100" dirty="0" err="1" smtClean="0">
                <a:solidFill>
                  <a:schemeClr val="bg1">
                    <a:lumMod val="95000"/>
                  </a:schemeClr>
                </a:solidFill>
                <a:latin typeface="Georgia" panose="02040502050405020303" pitchFamily="18" charset="0"/>
              </a:rPr>
              <a:t>ea</a:t>
            </a:r>
            <a:r>
              <a:rPr lang="en-US" sz="1100" dirty="0" smtClean="0">
                <a:solidFill>
                  <a:schemeClr val="bg1">
                    <a:lumMod val="95000"/>
                  </a:schemeClr>
                </a:solidFill>
                <a:latin typeface="Georgia" panose="02040502050405020303" pitchFamily="18" charset="0"/>
              </a:rPr>
              <a:t>-</a:t>
            </a:r>
            <a:r>
              <a:rPr lang="en-US" sz="1100" dirty="0" err="1" smtClean="0">
                <a:solidFill>
                  <a:schemeClr val="bg1">
                    <a:lumMod val="95000"/>
                  </a:schemeClr>
                </a:solidFill>
                <a:latin typeface="Georgia" panose="02040502050405020303" pitchFamily="18" charset="0"/>
              </a:rPr>
              <a:t>ea-ea-ea-ea-eah</a:t>
            </a:r>
            <a:r>
              <a:rPr lang="en-US" sz="1100" dirty="0" smtClean="0">
                <a:solidFill>
                  <a:schemeClr val="bg1">
                    <a:lumMod val="95000"/>
                  </a:schemeClr>
                </a:solidFill>
                <a:latin typeface="Georgia" panose="02040502050405020303" pitchFamily="18" charset="0"/>
              </a:rPr>
              <a:t>!</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All right!</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Uh-uh-uh-uh!</a:t>
            </a:r>
          </a:p>
          <a:p>
            <a:pPr marL="0" indent="0" algn="ctr" fontAlgn="base">
              <a:buNone/>
            </a:pPr>
            <a:r>
              <a:rPr lang="en-US" sz="1100" dirty="0" smtClean="0">
                <a:solidFill>
                  <a:schemeClr val="bg1">
                    <a:lumMod val="95000"/>
                  </a:schemeClr>
                </a:solidFill>
                <a:latin typeface="Georgia" panose="02040502050405020303" pitchFamily="18" charset="0"/>
              </a:rPr>
              <a:t>Move! Move! Move! Move! Move! </a:t>
            </a:r>
            <a:r>
              <a:rPr lang="en-US" sz="1100" dirty="0" err="1" smtClean="0">
                <a:solidFill>
                  <a:schemeClr val="bg1">
                    <a:lumMod val="95000"/>
                  </a:schemeClr>
                </a:solidFill>
                <a:latin typeface="Georgia" panose="02040502050405020303" pitchFamily="18" charset="0"/>
              </a:rPr>
              <a:t>Move!zq</a:t>
            </a:r>
            <a:endParaRPr lang="en-US" sz="1100" dirty="0" smtClean="0">
              <a:solidFill>
                <a:schemeClr val="bg1">
                  <a:lumMod val="95000"/>
                </a:schemeClr>
              </a:solidFill>
              <a:latin typeface="Georgia" panose="02040502050405020303" pitchFamily="18" charset="0"/>
            </a:endParaRPr>
          </a:p>
        </p:txBody>
      </p:sp>
      <p:sp>
        <p:nvSpPr>
          <p:cNvPr id="10" name="Rectangle 9"/>
          <p:cNvSpPr/>
          <p:nvPr/>
        </p:nvSpPr>
        <p:spPr>
          <a:xfrm>
            <a:off x="4724400" y="1348800"/>
            <a:ext cx="4572000" cy="5509200"/>
          </a:xfrm>
          <a:prstGeom prst="rect">
            <a:avLst/>
          </a:prstGeom>
        </p:spPr>
        <p:txBody>
          <a:bodyPr>
            <a:spAutoFit/>
          </a:bodyPr>
          <a:lstStyle/>
          <a:p>
            <a:pPr algn="ctr" fontAlgn="base"/>
            <a:r>
              <a:rPr lang="en-US" sz="1100" dirty="0" smtClean="0">
                <a:solidFill>
                  <a:schemeClr val="bg1">
                    <a:lumMod val="95000"/>
                  </a:schemeClr>
                </a:solidFill>
                <a:latin typeface="Georgia" panose="02040502050405020303" pitchFamily="18" charset="0"/>
              </a:rPr>
              <a:t>Open your eyes and look within:</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Are you satisfied with the life you're living?</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We know where we're going;</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We know where we're from.</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We're leaving Babylon, y'all!</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We're going to our Father's land.</a:t>
            </a:r>
          </a:p>
          <a:p>
            <a:pPr algn="ctr" fontAlgn="base"/>
            <a:r>
              <a:rPr lang="en-US" sz="1100" dirty="0" smtClean="0">
                <a:solidFill>
                  <a:schemeClr val="bg1">
                    <a:lumMod val="95000"/>
                  </a:schemeClr>
                </a:solidFill>
                <a:latin typeface="Georgia" panose="02040502050405020303" pitchFamily="18" charset="0"/>
              </a:rPr>
              <a:t>Exodus, all right! 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people(3x)</a:t>
            </a:r>
          </a:p>
          <a:p>
            <a:pPr algn="ctr" fontAlgn="base"/>
            <a:r>
              <a:rPr lang="en-US" sz="1100" dirty="0" smtClean="0">
                <a:solidFill>
                  <a:schemeClr val="bg1">
                    <a:lumMod val="95000"/>
                  </a:schemeClr>
                </a:solidFill>
                <a:latin typeface="Georgia" panose="02040502050405020303" pitchFamily="18" charset="0"/>
              </a:rPr>
              <a:t>Move! Move! Move! Move! Move! Move! Move!</a:t>
            </a:r>
          </a:p>
          <a:p>
            <a:pPr algn="ctr" fontAlgn="base"/>
            <a:endParaRPr lang="en-US" sz="1100" dirty="0">
              <a:solidFill>
                <a:schemeClr val="bg1">
                  <a:lumMod val="95000"/>
                </a:schemeClr>
              </a:solidFill>
              <a:latin typeface="Georgia" panose="02040502050405020303" pitchFamily="18" charset="0"/>
            </a:endParaRPr>
          </a:p>
          <a:p>
            <a:pPr algn="ctr" fontAlgn="base"/>
            <a:r>
              <a:rPr lang="en-US" sz="1100" dirty="0" smtClean="0">
                <a:solidFill>
                  <a:schemeClr val="bg1">
                    <a:lumMod val="95000"/>
                  </a:schemeClr>
                </a:solidFill>
                <a:latin typeface="Georgia" panose="02040502050405020303" pitchFamily="18" charset="0"/>
              </a:rPr>
              <a:t> </a:t>
            </a:r>
            <a:r>
              <a:rPr lang="en-US" sz="1100" dirty="0" err="1">
                <a:solidFill>
                  <a:schemeClr val="bg1">
                    <a:lumMod val="95000"/>
                  </a:schemeClr>
                </a:solidFill>
                <a:latin typeface="Georgia" panose="02040502050405020303" pitchFamily="18" charset="0"/>
              </a:rPr>
              <a:t>Jah</a:t>
            </a:r>
            <a:r>
              <a:rPr lang="en-US" sz="1100" dirty="0">
                <a:solidFill>
                  <a:schemeClr val="bg1">
                    <a:lumMod val="95000"/>
                  </a:schemeClr>
                </a:solidFill>
                <a:latin typeface="Georgia" panose="02040502050405020303" pitchFamily="18" charset="0"/>
              </a:rPr>
              <a:t> come to break </a:t>
            </a:r>
            <a:r>
              <a:rPr lang="en-US" sz="1100" dirty="0" err="1">
                <a:solidFill>
                  <a:schemeClr val="bg1">
                    <a:lumMod val="95000"/>
                  </a:schemeClr>
                </a:solidFill>
                <a:latin typeface="Georgia" panose="02040502050405020303" pitchFamily="18" charset="0"/>
              </a:rPr>
              <a:t>downpression</a:t>
            </a:r>
            <a:r>
              <a:rPr lang="en-US" sz="1100" dirty="0">
                <a:solidFill>
                  <a:schemeClr val="bg1">
                    <a:lumMod val="95000"/>
                  </a:schemeClr>
                </a:solidFill>
                <a:latin typeface="Georgia" panose="02040502050405020303" pitchFamily="18" charset="0"/>
              </a:rPr>
              <a:t>,</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Rule equality,</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Wipe away transgression,</a:t>
            </a:r>
            <a:r>
              <a:rPr lang="en-US" sz="1100" dirty="0" smtClean="0">
                <a:solidFill>
                  <a:schemeClr val="bg1">
                    <a:lumMod val="95000"/>
                  </a:schemeClr>
                </a:solidFill>
                <a:latin typeface="Georgia" panose="02040502050405020303" pitchFamily="18" charset="0"/>
              </a:rPr>
              <a:t/>
            </a:r>
            <a:br>
              <a:rPr lang="en-US" sz="1100" dirty="0" smtClean="0">
                <a:solidFill>
                  <a:schemeClr val="bg1">
                    <a:lumMod val="95000"/>
                  </a:schemeClr>
                </a:solidFill>
                <a:latin typeface="Georgia" panose="02040502050405020303" pitchFamily="18" charset="0"/>
              </a:rPr>
            </a:br>
            <a:r>
              <a:rPr lang="en-US" sz="1100" dirty="0">
                <a:solidFill>
                  <a:schemeClr val="bg1">
                    <a:lumMod val="95000"/>
                  </a:schemeClr>
                </a:solidFill>
                <a:latin typeface="Georgia" panose="02040502050405020303" pitchFamily="18" charset="0"/>
              </a:rPr>
              <a:t>Set the captives free!</a:t>
            </a:r>
            <a:r>
              <a:rPr lang="en-US" sz="1100" dirty="0" smtClean="0"/>
              <a:t/>
            </a:r>
            <a:br>
              <a:rPr lang="en-US" sz="1100" dirty="0" smtClean="0"/>
            </a:br>
            <a:r>
              <a:rPr lang="en-US" sz="1100" dirty="0" smtClean="0"/>
              <a:t/>
            </a:r>
            <a:br>
              <a:rPr lang="en-US" sz="1100" dirty="0" smtClean="0"/>
            </a:br>
            <a:r>
              <a:rPr lang="en-US" sz="1100" dirty="0" smtClean="0">
                <a:solidFill>
                  <a:schemeClr val="bg1">
                    <a:lumMod val="95000"/>
                  </a:schemeClr>
                </a:solidFill>
                <a:latin typeface="Georgia" panose="02040502050405020303" pitchFamily="18" charset="0"/>
              </a:rPr>
              <a:t>Exodus, all right, all right!</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Oh, yeah!</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Exodus: 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Oh, now, now, now, now!</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p>
          <a:p>
            <a:pPr algn="ctr" fontAlgn="base"/>
            <a:r>
              <a:rPr lang="en-US" sz="1100" dirty="0" smtClean="0">
                <a:solidFill>
                  <a:schemeClr val="bg1">
                    <a:lumMod val="95000"/>
                  </a:schemeClr>
                </a:solidFill>
                <a:latin typeface="Georgia" panose="02040502050405020303" pitchFamily="18" charset="0"/>
              </a:rPr>
              <a:t>Move! Move! Move! Move! Move! Move! Uh-uh-uh-uh!</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a:t>
            </a:r>
          </a:p>
          <a:p>
            <a:pPr algn="ctr" fontAlgn="base"/>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a:t>
            </a:r>
          </a:p>
          <a:p>
            <a:pPr algn="ctr" fontAlgn="base"/>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p>
          <a:p>
            <a:pPr algn="ctr" fontAlgn="base"/>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 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br>
              <a:rPr lang="en-US" sz="1100" dirty="0" smtClean="0">
                <a:solidFill>
                  <a:schemeClr val="bg1">
                    <a:lumMod val="95000"/>
                  </a:schemeClr>
                </a:solidFill>
                <a:latin typeface="Georgia" panose="02040502050405020303" pitchFamily="18" charset="0"/>
              </a:rPr>
            </a:br>
            <a:r>
              <a:rPr lang="en-US" sz="1100" dirty="0" smtClean="0">
                <a:solidFill>
                  <a:schemeClr val="bg1">
                    <a:lumMod val="95000"/>
                  </a:schemeClr>
                </a:solidFill>
                <a:latin typeface="Georgia" panose="02040502050405020303" pitchFamily="18" charset="0"/>
              </a:rPr>
              <a:t>Movement of </a:t>
            </a:r>
            <a:r>
              <a:rPr lang="en-US" sz="1100" dirty="0" err="1" smtClean="0">
                <a:solidFill>
                  <a:schemeClr val="bg1">
                    <a:lumMod val="95000"/>
                  </a:schemeClr>
                </a:solidFill>
                <a:latin typeface="Georgia" panose="02040502050405020303" pitchFamily="18" charset="0"/>
              </a:rPr>
              <a:t>Jah</a:t>
            </a:r>
            <a:r>
              <a:rPr lang="en-US" sz="1100" dirty="0" smtClean="0">
                <a:solidFill>
                  <a:schemeClr val="bg1">
                    <a:lumMod val="95000"/>
                  </a:schemeClr>
                </a:solidFill>
                <a:latin typeface="Georgia" panose="02040502050405020303" pitchFamily="18" charset="0"/>
              </a:rPr>
              <a:t> people!</a:t>
            </a:r>
            <a:r>
              <a:rPr lang="en-US" sz="1100" dirty="0" smtClean="0">
                <a:solidFill>
                  <a:schemeClr val="bg1">
                    <a:lumMod val="95000"/>
                  </a:schemeClr>
                </a:solidFill>
                <a:latin typeface="Georgia" panose="02040502050405020303" pitchFamily="18" charset="0"/>
              </a:rPr>
              <a:t>(4x)</a:t>
            </a:r>
            <a:endParaRPr lang="en-US" sz="1100" dirty="0">
              <a:solidFill>
                <a:schemeClr val="bg1">
                  <a:lumMod val="95000"/>
                </a:schemeClr>
              </a:solidFill>
              <a:latin typeface="Georgia" panose="02040502050405020303" pitchFamily="18" charset="0"/>
            </a:endParaRPr>
          </a:p>
        </p:txBody>
      </p:sp>
      <p:sp>
        <p:nvSpPr>
          <p:cNvPr id="11" name="TextBox 10"/>
          <p:cNvSpPr txBox="1"/>
          <p:nvPr/>
        </p:nvSpPr>
        <p:spPr>
          <a:xfrm>
            <a:off x="0" y="73854"/>
            <a:ext cx="1447800" cy="369332"/>
          </a:xfrm>
          <a:prstGeom prst="rect">
            <a:avLst/>
          </a:prstGeom>
          <a:noFill/>
        </p:spPr>
        <p:txBody>
          <a:bodyPr wrap="square" rtlCol="0">
            <a:spAutoFit/>
          </a:bodyPr>
          <a:lstStyle/>
          <a:p>
            <a:r>
              <a:rPr lang="en-US" dirty="0" smtClean="0">
                <a:solidFill>
                  <a:schemeClr val="bg1">
                    <a:lumMod val="95000"/>
                  </a:schemeClr>
                </a:solidFill>
              </a:rPr>
              <a:t>Exodus</a:t>
            </a:r>
            <a:endParaRPr lang="en-US" dirty="0">
              <a:solidFill>
                <a:schemeClr val="bg1">
                  <a:lumMod val="95000"/>
                </a:schemeClr>
              </a:solidFill>
            </a:endParaRPr>
          </a:p>
        </p:txBody>
      </p:sp>
    </p:spTree>
    <p:extLst>
      <p:ext uri="{BB962C8B-B14F-4D97-AF65-F5344CB8AC3E}">
        <p14:creationId xmlns:p14="http://schemas.microsoft.com/office/powerpoint/2010/main" val="3587655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90000"/>
                  </a:schemeClr>
                </a:solidFill>
              </a:rPr>
              <a:t>Redemption Song</a:t>
            </a:r>
            <a:endParaRPr lang="en-US" dirty="0">
              <a:solidFill>
                <a:schemeClr val="bg2">
                  <a:lumMod val="90000"/>
                </a:schemeClr>
              </a:solidFill>
            </a:endParaRPr>
          </a:p>
        </p:txBody>
      </p:sp>
      <p:sp>
        <p:nvSpPr>
          <p:cNvPr id="3" name="Content Placeholder 2"/>
          <p:cNvSpPr>
            <a:spLocks noGrp="1"/>
          </p:cNvSpPr>
          <p:nvPr>
            <p:ph idx="1"/>
          </p:nvPr>
        </p:nvSpPr>
        <p:spPr>
          <a:xfrm>
            <a:off x="533400" y="1676400"/>
            <a:ext cx="8229600" cy="4678363"/>
          </a:xfrm>
        </p:spPr>
        <p:txBody>
          <a:bodyPr>
            <a:normAutofit fontScale="47500" lnSpcReduction="20000"/>
          </a:bodyPr>
          <a:lstStyle/>
          <a:p>
            <a:pPr marL="0" indent="0" algn="ctr" fontAlgn="base">
              <a:buNone/>
            </a:pPr>
            <a:r>
              <a:rPr lang="en-US" dirty="0"/>
              <a:t>Old pirates, yes, they rob I</a:t>
            </a:r>
            <a:br>
              <a:rPr lang="en-US" dirty="0"/>
            </a:br>
            <a:r>
              <a:rPr lang="en-US" dirty="0"/>
              <a:t>Sold I to the merchant ships</a:t>
            </a:r>
            <a:br>
              <a:rPr lang="en-US" dirty="0"/>
            </a:br>
            <a:r>
              <a:rPr lang="en-US" dirty="0"/>
              <a:t>Minutes after they took I</a:t>
            </a:r>
            <a:br>
              <a:rPr lang="en-US" dirty="0"/>
            </a:br>
            <a:r>
              <a:rPr lang="en-US" dirty="0"/>
              <a:t>From the bottomless pit</a:t>
            </a:r>
            <a:br>
              <a:rPr lang="en-US" dirty="0"/>
            </a:br>
            <a:r>
              <a:rPr lang="en-US" dirty="0"/>
              <a:t>But my hand was made strong</a:t>
            </a:r>
            <a:br>
              <a:rPr lang="en-US" dirty="0"/>
            </a:br>
            <a:r>
              <a:rPr lang="en-US" dirty="0"/>
              <a:t>By the 'and of the Almighty</a:t>
            </a:r>
            <a:br>
              <a:rPr lang="en-US" dirty="0"/>
            </a:br>
            <a:r>
              <a:rPr lang="en-US" dirty="0"/>
              <a:t>We forward in this generation</a:t>
            </a:r>
            <a:br>
              <a:rPr lang="en-US" dirty="0"/>
            </a:br>
            <a:r>
              <a:rPr lang="en-US" dirty="0"/>
              <a:t>Triumphantly</a:t>
            </a:r>
          </a:p>
          <a:p>
            <a:pPr marL="0" indent="0" algn="ctr" fontAlgn="base">
              <a:buNone/>
            </a:pPr>
            <a:r>
              <a:rPr lang="en-US" dirty="0"/>
              <a:t>[Hook]</a:t>
            </a:r>
            <a:br>
              <a:rPr lang="en-US" dirty="0"/>
            </a:br>
            <a:r>
              <a:rPr lang="en-US" dirty="0"/>
              <a:t>Won't you help to sing</a:t>
            </a:r>
            <a:br>
              <a:rPr lang="en-US" dirty="0"/>
            </a:br>
            <a:r>
              <a:rPr lang="en-US" dirty="0"/>
              <a:t>These songs of freedom?</a:t>
            </a:r>
            <a:br>
              <a:rPr lang="en-US" dirty="0"/>
            </a:br>
            <a:r>
              <a:rPr lang="en-US" dirty="0"/>
              <a:t>Cause all I ever have</a:t>
            </a:r>
            <a:br>
              <a:rPr lang="en-US" dirty="0"/>
            </a:br>
            <a:r>
              <a:rPr lang="en-US" dirty="0"/>
              <a:t>Redemption songs</a:t>
            </a:r>
          </a:p>
          <a:p>
            <a:pPr marL="0" indent="0" algn="ctr" fontAlgn="base">
              <a:buNone/>
            </a:pPr>
            <a:r>
              <a:rPr lang="en-US" dirty="0"/>
              <a:t>[Verse 2]</a:t>
            </a:r>
            <a:br>
              <a:rPr lang="en-US" dirty="0"/>
            </a:br>
            <a:r>
              <a:rPr lang="en-US" dirty="0"/>
              <a:t>Emancipate yourselves from mental slavery</a:t>
            </a:r>
            <a:br>
              <a:rPr lang="en-US" dirty="0"/>
            </a:br>
            <a:r>
              <a:rPr lang="en-US" dirty="0"/>
              <a:t>None but ourselves can free our minds!</a:t>
            </a:r>
            <a:br>
              <a:rPr lang="en-US" dirty="0"/>
            </a:br>
            <a:r>
              <a:rPr lang="en-US" dirty="0"/>
              <a:t>Have no fear for atomic energy</a:t>
            </a:r>
            <a:br>
              <a:rPr lang="en-US" dirty="0"/>
            </a:br>
            <a:r>
              <a:rPr lang="en-US" dirty="0"/>
              <a:t>Cause none of them can stop the time</a:t>
            </a:r>
            <a:br>
              <a:rPr lang="en-US" dirty="0"/>
            </a:br>
            <a:r>
              <a:rPr lang="en-US" dirty="0"/>
              <a:t>How long shall they kill our prophets</a:t>
            </a:r>
            <a:br>
              <a:rPr lang="en-US" dirty="0"/>
            </a:br>
            <a:r>
              <a:rPr lang="en-US" dirty="0"/>
              <a:t>While we stand aside and look?</a:t>
            </a:r>
            <a:br>
              <a:rPr lang="en-US" dirty="0"/>
            </a:br>
            <a:r>
              <a:rPr lang="en-US" dirty="0"/>
              <a:t>Some say it's just a part of it</a:t>
            </a:r>
            <a:br>
              <a:rPr lang="en-US" dirty="0"/>
            </a:br>
            <a:r>
              <a:rPr lang="en-US" dirty="0"/>
              <a:t>We've got to </a:t>
            </a:r>
            <a:r>
              <a:rPr lang="en-US" dirty="0" err="1"/>
              <a:t>fullfil</a:t>
            </a:r>
            <a:r>
              <a:rPr lang="en-US" dirty="0"/>
              <a:t> the book</a:t>
            </a:r>
          </a:p>
          <a:p>
            <a:endParaRPr lang="en-US" dirty="0"/>
          </a:p>
        </p:txBody>
      </p:sp>
      <p:pic>
        <p:nvPicPr>
          <p:cNvPr id="5" name="11. Bob Marley - Redemption Song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5029" y="1567543"/>
            <a:ext cx="609600" cy="609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9" y="4648200"/>
            <a:ext cx="2819400" cy="211455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943" y="1676400"/>
            <a:ext cx="2726871" cy="2107726"/>
          </a:xfrm>
          <a:prstGeom prst="rect">
            <a:avLst/>
          </a:prstGeom>
        </p:spPr>
      </p:pic>
    </p:spTree>
    <p:extLst>
      <p:ext uri="{BB962C8B-B14F-4D97-AF65-F5344CB8AC3E}">
        <p14:creationId xmlns:p14="http://schemas.microsoft.com/office/powerpoint/2010/main" val="2092775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29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10" y="685800"/>
            <a:ext cx="8229600" cy="1143000"/>
          </a:xfrm>
        </p:spPr>
        <p:txBody>
          <a:bodyPr/>
          <a:lstStyle/>
          <a:p>
            <a:r>
              <a:rPr lang="en-US" dirty="0" smtClean="0"/>
              <a:t>Bob Marley</a:t>
            </a:r>
            <a:endParaRPr lang="en-US" dirty="0"/>
          </a:p>
        </p:txBody>
      </p:sp>
      <p:sp>
        <p:nvSpPr>
          <p:cNvPr id="3" name="Content Placeholder 2"/>
          <p:cNvSpPr>
            <a:spLocks noGrp="1"/>
          </p:cNvSpPr>
          <p:nvPr>
            <p:ph idx="1"/>
          </p:nvPr>
        </p:nvSpPr>
        <p:spPr/>
        <p:txBody>
          <a:bodyPr/>
          <a:lstStyle/>
          <a:p>
            <a:pPr algn="ctr">
              <a:buFont typeface="Wingdings" panose="05000000000000000000" pitchFamily="2" charset="2"/>
              <a:buChar char="Ø"/>
            </a:pPr>
            <a:r>
              <a:rPr lang="en-US" dirty="0" smtClean="0"/>
              <a:t>Positivity </a:t>
            </a:r>
          </a:p>
          <a:p>
            <a:pPr algn="ctr">
              <a:buFont typeface="Wingdings" panose="05000000000000000000" pitchFamily="2" charset="2"/>
              <a:buChar char="Ø"/>
            </a:pPr>
            <a:r>
              <a:rPr lang="en-US" dirty="0" smtClean="0"/>
              <a:t>Bettering yourself </a:t>
            </a:r>
          </a:p>
          <a:p>
            <a:pPr algn="ctr">
              <a:buFont typeface="Wingdings" panose="05000000000000000000" pitchFamily="2" charset="2"/>
              <a:buChar char="Ø"/>
            </a:pPr>
            <a:r>
              <a:rPr lang="en-US" dirty="0" smtClean="0"/>
              <a:t>Knowing what really matters in the world.</a:t>
            </a:r>
          </a:p>
          <a:p>
            <a:pPr algn="ctr">
              <a:buFont typeface="Wingdings" panose="05000000000000000000" pitchFamily="2" charset="2"/>
              <a:buChar char="Ø"/>
            </a:pPr>
            <a:endParaRPr lang="en-US" dirty="0" smtClean="0"/>
          </a:p>
          <a:p>
            <a:pPr algn="ctr">
              <a:buFont typeface="Wingdings" panose="05000000000000000000" pitchFamily="2" charset="2"/>
              <a:buChar char="Ø"/>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71" y="3297012"/>
            <a:ext cx="2608712" cy="34956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9" y="3962400"/>
            <a:ext cx="3311590" cy="21957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31488"/>
            <a:ext cx="2706624" cy="3657600"/>
          </a:xfrm>
          <a:prstGeom prst="rect">
            <a:avLst/>
          </a:prstGeom>
        </p:spPr>
      </p:pic>
    </p:spTree>
    <p:extLst>
      <p:ext uri="{BB962C8B-B14F-4D97-AF65-F5344CB8AC3E}">
        <p14:creationId xmlns:p14="http://schemas.microsoft.com/office/powerpoint/2010/main" val="207182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38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95</Words>
  <Application>Microsoft Office PowerPoint</Application>
  <PresentationFormat>On-screen Show (4:3)</PresentationFormat>
  <Paragraphs>32</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Bob Marley </vt:lpstr>
      <vt:lpstr>PowerPoint Presentation</vt:lpstr>
      <vt:lpstr>Background  (Early Life)</vt:lpstr>
      <vt:lpstr>PowerPoint Presentation</vt:lpstr>
      <vt:lpstr>Rastafari</vt:lpstr>
      <vt:lpstr>PowerPoint Presentation</vt:lpstr>
      <vt:lpstr>Redemption Song</vt:lpstr>
      <vt:lpstr>Bob Marley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Bob Marley</dc:title>
  <dc:creator>Folami Mack</dc:creator>
  <cp:lastModifiedBy>Folami Mack</cp:lastModifiedBy>
  <cp:revision>8</cp:revision>
  <dcterms:created xsi:type="dcterms:W3CDTF">2013-11-22T03:36:05Z</dcterms:created>
  <dcterms:modified xsi:type="dcterms:W3CDTF">2013-11-22T05:03:24Z</dcterms:modified>
</cp:coreProperties>
</file>