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2" r:id="rId4"/>
    <p:sldId id="263" r:id="rId5"/>
    <p:sldId id="269" r:id="rId6"/>
    <p:sldId id="274" r:id="rId7"/>
    <p:sldId id="276" r:id="rId8"/>
    <p:sldId id="275" r:id="rId9"/>
    <p:sldId id="273" r:id="rId10"/>
    <p:sldId id="262" r:id="rId11"/>
    <p:sldId id="261" r:id="rId12"/>
    <p:sldId id="259" r:id="rId13"/>
    <p:sldId id="264" r:id="rId14"/>
    <p:sldId id="260" r:id="rId15"/>
    <p:sldId id="277" r:id="rId16"/>
    <p:sldId id="270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2424" autoAdjust="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6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2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4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59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6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49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8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4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2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16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_EaUN080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Folami </a:t>
            </a:r>
            <a:r>
              <a:rPr lang="en-US" dirty="0" err="1" smtClean="0"/>
              <a:t>mack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Spanish</a:t>
            </a:r>
          </a:p>
          <a:p>
            <a:r>
              <a:rPr lang="en-US" sz="6600" dirty="0" smtClean="0"/>
              <a:t>Creole </a:t>
            </a:r>
          </a:p>
          <a:p>
            <a:r>
              <a:rPr lang="en-US" sz="6600" dirty="0" err="1" smtClean="0"/>
              <a:t>Lucumi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52548" y="297974"/>
            <a:ext cx="9404723" cy="1400530"/>
          </a:xfrm>
        </p:spPr>
        <p:txBody>
          <a:bodyPr/>
          <a:lstStyle/>
          <a:p>
            <a:r>
              <a:rPr lang="en-US" dirty="0" smtClean="0"/>
              <a:t>Education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272288"/>
              </p:ext>
            </p:extLst>
          </p:nvPr>
        </p:nvGraphicFramePr>
        <p:xfrm>
          <a:off x="1286193" y="1321118"/>
          <a:ext cx="8947150" cy="42317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73575"/>
                <a:gridCol w="4473575"/>
              </a:tblGrid>
              <a:tr h="578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Of Education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Level</a:t>
                      </a:r>
                      <a:endParaRPr lang="en-US" dirty="0"/>
                    </a:p>
                  </a:txBody>
                  <a:tcPr/>
                </a:tc>
              </a:tr>
              <a:tr h="7704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Primary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– 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6107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Secondary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Basic Secondary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Technical 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–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6107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Vocational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3 Years </a:t>
                      </a:r>
                      <a:endParaRPr lang="en-US" dirty="0"/>
                    </a:p>
                  </a:txBody>
                  <a:tcPr/>
                </a:tc>
              </a:tr>
              <a:tr h="96107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Tertiary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Rate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/>
              <a:t>total population:</a:t>
            </a:r>
            <a:r>
              <a:rPr lang="fr-FR" sz="5400" dirty="0"/>
              <a:t> 99.8% </a:t>
            </a:r>
            <a:r>
              <a:rPr lang="fr-FR" sz="5400" dirty="0"/>
              <a:t/>
            </a:r>
            <a:br>
              <a:rPr lang="fr-FR" sz="5400" dirty="0"/>
            </a:br>
            <a:r>
              <a:rPr lang="fr-FR" sz="5400" b="1" dirty="0"/>
              <a:t>male:</a:t>
            </a:r>
            <a:r>
              <a:rPr lang="fr-FR" sz="5400" dirty="0"/>
              <a:t> 99.8% </a:t>
            </a:r>
            <a:r>
              <a:rPr lang="fr-FR" sz="5400" dirty="0"/>
              <a:t/>
            </a:r>
            <a:br>
              <a:rPr lang="fr-FR" sz="5400" dirty="0"/>
            </a:br>
            <a:r>
              <a:rPr lang="fr-FR" sz="5400" b="1" dirty="0" err="1"/>
              <a:t>female</a:t>
            </a:r>
            <a:r>
              <a:rPr lang="fr-FR" sz="5400" b="1" dirty="0"/>
              <a:t>:</a:t>
            </a:r>
            <a:r>
              <a:rPr lang="fr-FR" sz="5400" dirty="0"/>
              <a:t> 99.8</a:t>
            </a:r>
            <a:r>
              <a:rPr lang="fr-FR" sz="5400" dirty="0" smtClean="0"/>
              <a:t>%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January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: Liberation Day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dirty="0"/>
              <a:t>July 18 to </a:t>
            </a:r>
            <a:r>
              <a:rPr lang="en-US" sz="4000" dirty="0" smtClean="0"/>
              <a:t>27: Santiago De Cuba</a:t>
            </a: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4000" dirty="0" smtClean="0"/>
              <a:t>Good Friday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December 25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: Christmas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c.photoshelter.com/img-get/I0000An43fa4c8kg/s/750/750/STG0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52769"/>
            <a:ext cx="3368382" cy="50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t1.gstatic.com/images?q=tbn:ANd9GcTVJLpIc_bTAEbMLueOsGVzyPzRbTpNEG0Zg8zJRfizPIGRG1Q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t2.gstatic.com/images?q=tbn:ANd9GcT681PgiyfomHEPTa6TmZS8aXizQBxsAI9dGbpmYnUkqbyN9f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60" y="160337"/>
            <a:ext cx="5604356" cy="3218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66" y="3633385"/>
            <a:ext cx="4434545" cy="29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8" y="438914"/>
            <a:ext cx="9404723" cy="1400530"/>
          </a:xfrm>
        </p:spPr>
        <p:txBody>
          <a:bodyPr/>
          <a:lstStyle/>
          <a:p>
            <a:r>
              <a:rPr lang="en-US" dirty="0" smtClean="0"/>
              <a:t>Food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Moors and Christians (Black Beans and Rice)</a:t>
            </a:r>
          </a:p>
          <a:p>
            <a:r>
              <a:rPr lang="en-US" sz="3600" b="1" dirty="0"/>
              <a:t>Fried Plantains</a:t>
            </a:r>
          </a:p>
          <a:p>
            <a:r>
              <a:rPr lang="en-US" sz="3600" b="1" dirty="0" err="1" smtClean="0"/>
              <a:t>Ajiaco</a:t>
            </a:r>
            <a:endParaRPr lang="en-US" sz="3600" b="1" dirty="0"/>
          </a:p>
        </p:txBody>
      </p:sp>
      <p:pic>
        <p:nvPicPr>
          <p:cNvPr id="8194" name="Picture 2" descr="photo of ajiaco criollo (traditional Cuban stew) from Gustazo Cuban Cafe, Belmont, 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59" y="2918378"/>
            <a:ext cx="5462954" cy="36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aittfoundation.org/wp-content/blogs.dir/9/files/ocean/cuba_country-map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13" y="448923"/>
            <a:ext cx="8005467" cy="429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5684" y="5134708"/>
            <a:ext cx="4473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Full name:</a:t>
            </a:r>
            <a:r>
              <a:rPr lang="en-US" dirty="0"/>
              <a:t> Republic of Cuba</a:t>
            </a:r>
          </a:p>
          <a:p>
            <a:r>
              <a:rPr lang="en-US" b="1" dirty="0"/>
              <a:t>Population: </a:t>
            </a:r>
            <a:r>
              <a:rPr lang="en-US" dirty="0"/>
              <a:t>11.2 million (UN, 2011)</a:t>
            </a:r>
          </a:p>
          <a:p>
            <a:r>
              <a:rPr lang="en-US" b="1" dirty="0"/>
              <a:t>Capital: </a:t>
            </a:r>
            <a:r>
              <a:rPr lang="en-US" dirty="0"/>
              <a:t>Havana</a:t>
            </a:r>
          </a:p>
          <a:p>
            <a:r>
              <a:rPr lang="en-US" b="1" dirty="0"/>
              <a:t>Area: </a:t>
            </a:r>
            <a:r>
              <a:rPr lang="en-US" dirty="0"/>
              <a:t>110,860 </a:t>
            </a:r>
            <a:r>
              <a:rPr lang="en-US" dirty="0" err="1"/>
              <a:t>sq</a:t>
            </a:r>
            <a:r>
              <a:rPr lang="en-US" dirty="0"/>
              <a:t> km (42,803 </a:t>
            </a:r>
            <a:r>
              <a:rPr lang="en-US" dirty="0" err="1"/>
              <a:t>sq</a:t>
            </a:r>
            <a:r>
              <a:rPr lang="en-US" dirty="0"/>
              <a:t> miles)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104293" y="2052917"/>
            <a:ext cx="8946541" cy="4195481"/>
          </a:xfrm>
        </p:spPr>
        <p:txBody>
          <a:bodyPr>
            <a:normAutofit/>
          </a:bodyPr>
          <a:lstStyle/>
          <a:p>
            <a:pPr lvl="1"/>
            <a:r>
              <a:rPr lang="en-US" sz="6600" dirty="0" smtClean="0"/>
              <a:t>British</a:t>
            </a:r>
          </a:p>
          <a:p>
            <a:pPr lvl="1"/>
            <a:r>
              <a:rPr lang="en-US" sz="6600" dirty="0" smtClean="0"/>
              <a:t>Spain</a:t>
            </a:r>
          </a:p>
          <a:p>
            <a:pPr lvl="1"/>
            <a:r>
              <a:rPr lang="en-US" sz="6600" dirty="0" smtClean="0"/>
              <a:t>United States</a:t>
            </a:r>
            <a:endParaRPr lang="en-US" sz="6600" dirty="0"/>
          </a:p>
        </p:txBody>
      </p:sp>
      <p:pic>
        <p:nvPicPr>
          <p:cNvPr id="1026" name="Picture 2" descr="http://www.hispanicallyspeakingnews.com/uploads/images/amigo-o-enemigo/cuban_flag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07" y="2340498"/>
            <a:ext cx="3620318" cy="18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37" y="952977"/>
            <a:ext cx="7156973" cy="49941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11965" y="5966823"/>
            <a:ext cx="7999315" cy="307368"/>
          </a:xfrm>
        </p:spPr>
        <p:txBody>
          <a:bodyPr>
            <a:normAutofit/>
          </a:bodyPr>
          <a:lstStyle/>
          <a:p>
            <a:pPr algn="ctr"/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https</a:t>
            </a: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://www.youtube.com/watch?v=ZW_EaUN080Y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  <a:hlinkClick r:id="rId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4708" y="563937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Fidel Castro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6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GDP: </a:t>
            </a: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68.23 billion USD </a:t>
            </a:r>
            <a:endParaRPr lang="en-US" sz="6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US" altLang="zh-CN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griculture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: 3.8%</a:t>
            </a:r>
          </a:p>
          <a:p>
            <a:pPr algn="ctr"/>
            <a:r>
              <a:rPr lang="en-US" altLang="zh-CN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ndustry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: 22.3%</a:t>
            </a:r>
          </a:p>
          <a:p>
            <a:pPr algn="ctr"/>
            <a:r>
              <a:rPr lang="en-US" altLang="zh-CN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ervices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: 73.9% </a:t>
            </a:r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97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		</a:t>
            </a:r>
          </a:p>
          <a:p>
            <a:pPr algn="ctr"/>
            <a:r>
              <a:rPr lang="en-US" sz="3600" dirty="0" smtClean="0"/>
              <a:t>Agriculture</a:t>
            </a:r>
            <a:r>
              <a:rPr lang="en-US" sz="3600" dirty="0"/>
              <a:t>: 19.7%</a:t>
            </a:r>
          </a:p>
          <a:p>
            <a:pPr algn="ctr"/>
            <a:r>
              <a:rPr lang="en-US" sz="3600" dirty="0" smtClean="0"/>
              <a:t>Industry</a:t>
            </a:r>
            <a:r>
              <a:rPr lang="en-US" sz="3600" dirty="0"/>
              <a:t>: 17.1%</a:t>
            </a:r>
          </a:p>
          <a:p>
            <a:pPr algn="ctr"/>
            <a:r>
              <a:rPr lang="en-US" sz="3600" dirty="0" smtClean="0"/>
              <a:t>Services</a:t>
            </a:r>
            <a:r>
              <a:rPr lang="en-US" sz="3600" dirty="0"/>
              <a:t>: 63.2% </a:t>
            </a:r>
            <a:endParaRPr lang="en-US" sz="3600" dirty="0" smtClean="0"/>
          </a:p>
          <a:p>
            <a:pPr algn="ctr"/>
            <a:r>
              <a:rPr lang="en-US" sz="3600" dirty="0"/>
              <a:t>Unemployment rate: 4.3% (2013 est.)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Agriculture </a:t>
            </a:r>
            <a:r>
              <a:rPr lang="en-US" sz="2400" dirty="0" smtClean="0"/>
              <a:t>: sugar</a:t>
            </a:r>
            <a:r>
              <a:rPr lang="en-US" sz="2400" dirty="0"/>
              <a:t>, tobacco, citrus, coffee, rice, potatoes, beans; </a:t>
            </a:r>
            <a:r>
              <a:rPr lang="en-US" sz="2400" dirty="0" smtClean="0"/>
              <a:t>livestock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Industries: petroleum</a:t>
            </a:r>
            <a:r>
              <a:rPr lang="en-US" sz="2400" dirty="0"/>
              <a:t>, nickel, cobalt, pharmaceuticals, tobacco, construction, steel, cement, agricultural machinery, </a:t>
            </a:r>
            <a:r>
              <a:rPr lang="en-US" sz="2400" dirty="0" smtClean="0"/>
              <a:t>sugar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Services : Medical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10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04463" y="823909"/>
            <a:ext cx="7999315" cy="107405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Business</a:t>
            </a:r>
            <a:endParaRPr lang="en-US" sz="5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4463" y="2699825"/>
            <a:ext cx="7999315" cy="3276600"/>
          </a:xfrm>
        </p:spPr>
        <p:txBody>
          <a:bodyPr/>
          <a:lstStyle/>
          <a:p>
            <a:r>
              <a:rPr lang="en-US" dirty="0" smtClean="0"/>
              <a:t>- Meetings</a:t>
            </a:r>
            <a:br>
              <a:rPr lang="en-US" dirty="0" smtClean="0"/>
            </a:br>
            <a:r>
              <a:rPr lang="en-US" dirty="0" smtClean="0"/>
              <a:t>- Time Management</a:t>
            </a:r>
            <a:br>
              <a:rPr lang="en-US" dirty="0" smtClean="0"/>
            </a:br>
            <a:r>
              <a:rPr lang="en-US" dirty="0" smtClean="0"/>
              <a:t>- Entertainment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u="sng" dirty="0" smtClean="0"/>
              <a:t>Verbal </a:t>
            </a:r>
            <a:r>
              <a:rPr lang="en-US" dirty="0" smtClean="0"/>
              <a:t>	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Family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Politics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Persuasiveness 									</a:t>
            </a:r>
            <a:endParaRPr lang="en-US" b="1" u="sng" dirty="0" smtClean="0"/>
          </a:p>
          <a:p>
            <a:pPr marL="0" indent="0" algn="ctr">
              <a:buNone/>
            </a:pPr>
            <a:r>
              <a:rPr lang="en-US" b="1" u="sng" dirty="0" smtClean="0"/>
              <a:t>Nonverbal</a:t>
            </a:r>
            <a:r>
              <a:rPr lang="en-US" b="1" dirty="0" smtClean="0"/>
              <a:t>	</a:t>
            </a:r>
            <a:endParaRPr lang="en-US" b="1" dirty="0"/>
          </a:p>
          <a:p>
            <a:pPr>
              <a:lnSpc>
                <a:spcPct val="250000"/>
              </a:lnSpc>
            </a:pPr>
            <a:r>
              <a:rPr lang="en-US" dirty="0" smtClean="0"/>
              <a:t>Personal Space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Greetings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Eye Contact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18107</TotalTime>
  <Words>158</Words>
  <Application>Microsoft Office PowerPoint</Application>
  <PresentationFormat>Widescreen</PresentationFormat>
  <Paragraphs>76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华文楷体</vt:lpstr>
      <vt:lpstr>Angsana New</vt:lpstr>
      <vt:lpstr>Arial</vt:lpstr>
      <vt:lpstr>Calibri</vt:lpstr>
      <vt:lpstr>Corbel</vt:lpstr>
      <vt:lpstr>Wingdings 3</vt:lpstr>
      <vt:lpstr>Ion</vt:lpstr>
      <vt:lpstr>Cuba</vt:lpstr>
      <vt:lpstr>PowerPoint Presentation</vt:lpstr>
      <vt:lpstr>History </vt:lpstr>
      <vt:lpstr>PowerPoint Presentation</vt:lpstr>
      <vt:lpstr> Business</vt:lpstr>
      <vt:lpstr>Labor Force</vt:lpstr>
      <vt:lpstr>Business</vt:lpstr>
      <vt:lpstr>- Meetings - Time Management - Entertainment</vt:lpstr>
      <vt:lpstr>Communication</vt:lpstr>
      <vt:lpstr>Languages</vt:lpstr>
      <vt:lpstr>Education </vt:lpstr>
      <vt:lpstr>Literacy Rate </vt:lpstr>
      <vt:lpstr>Holidays</vt:lpstr>
      <vt:lpstr>PowerPoint Presentation</vt:lpstr>
      <vt:lpstr>Food 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</dc:title>
  <dc:creator>Mack, Folami</dc:creator>
  <cp:keywords/>
  <cp:lastModifiedBy>Mack, Folami</cp:lastModifiedBy>
  <cp:revision>17</cp:revision>
  <cp:lastPrinted>2012-08-15T21:38:02Z</cp:lastPrinted>
  <dcterms:created xsi:type="dcterms:W3CDTF">2014-11-19T16:44:03Z</dcterms:created>
  <dcterms:modified xsi:type="dcterms:W3CDTF">2014-12-02T06:31:49Z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