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2" r:id="rId8"/>
    <p:sldId id="263" r:id="rId9"/>
    <p:sldId id="264" r:id="rId10"/>
    <p:sldId id="261" r:id="rId11"/>
    <p:sldId id="265"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14"/>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8" autoAdjust="0"/>
    <p:restoredTop sz="94660"/>
  </p:normalViewPr>
  <p:slideViewPr>
    <p:cSldViewPr snapToGrid="0">
      <p:cViewPr varScale="1">
        <p:scale>
          <a:sx n="66" d="100"/>
          <a:sy n="66" d="100"/>
        </p:scale>
        <p:origin x="7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18FD53-B9B7-47CF-B6FB-D5DCA96140D2}"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1D9DC-761F-409F-BE8D-25A490A5E5FA}" type="slidenum">
              <a:rPr lang="en-US" smtClean="0"/>
              <a:t>‹#›</a:t>
            </a:fld>
            <a:endParaRPr lang="en-US"/>
          </a:p>
        </p:txBody>
      </p:sp>
    </p:spTree>
    <p:extLst>
      <p:ext uri="{BB962C8B-B14F-4D97-AF65-F5344CB8AC3E}">
        <p14:creationId xmlns:p14="http://schemas.microsoft.com/office/powerpoint/2010/main" val="2419891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18FD53-B9B7-47CF-B6FB-D5DCA96140D2}"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1D9DC-761F-409F-BE8D-25A490A5E5FA}" type="slidenum">
              <a:rPr lang="en-US" smtClean="0"/>
              <a:t>‹#›</a:t>
            </a:fld>
            <a:endParaRPr lang="en-US"/>
          </a:p>
        </p:txBody>
      </p:sp>
    </p:spTree>
    <p:extLst>
      <p:ext uri="{BB962C8B-B14F-4D97-AF65-F5344CB8AC3E}">
        <p14:creationId xmlns:p14="http://schemas.microsoft.com/office/powerpoint/2010/main" val="3598886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18FD53-B9B7-47CF-B6FB-D5DCA96140D2}"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1D9DC-761F-409F-BE8D-25A490A5E5FA}" type="slidenum">
              <a:rPr lang="en-US" smtClean="0"/>
              <a:t>‹#›</a:t>
            </a:fld>
            <a:endParaRPr lang="en-US"/>
          </a:p>
        </p:txBody>
      </p:sp>
    </p:spTree>
    <p:extLst>
      <p:ext uri="{BB962C8B-B14F-4D97-AF65-F5344CB8AC3E}">
        <p14:creationId xmlns:p14="http://schemas.microsoft.com/office/powerpoint/2010/main" val="628645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18FD53-B9B7-47CF-B6FB-D5DCA96140D2}"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1D9DC-761F-409F-BE8D-25A490A5E5FA}" type="slidenum">
              <a:rPr lang="en-US" smtClean="0"/>
              <a:t>‹#›</a:t>
            </a:fld>
            <a:endParaRPr lang="en-US"/>
          </a:p>
        </p:txBody>
      </p:sp>
    </p:spTree>
    <p:extLst>
      <p:ext uri="{BB962C8B-B14F-4D97-AF65-F5344CB8AC3E}">
        <p14:creationId xmlns:p14="http://schemas.microsoft.com/office/powerpoint/2010/main" val="187964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18FD53-B9B7-47CF-B6FB-D5DCA96140D2}"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F1D9DC-761F-409F-BE8D-25A490A5E5FA}" type="slidenum">
              <a:rPr lang="en-US" smtClean="0"/>
              <a:t>‹#›</a:t>
            </a:fld>
            <a:endParaRPr lang="en-US"/>
          </a:p>
        </p:txBody>
      </p:sp>
    </p:spTree>
    <p:extLst>
      <p:ext uri="{BB962C8B-B14F-4D97-AF65-F5344CB8AC3E}">
        <p14:creationId xmlns:p14="http://schemas.microsoft.com/office/powerpoint/2010/main" val="3737180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18FD53-B9B7-47CF-B6FB-D5DCA96140D2}"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1D9DC-761F-409F-BE8D-25A490A5E5FA}" type="slidenum">
              <a:rPr lang="en-US" smtClean="0"/>
              <a:t>‹#›</a:t>
            </a:fld>
            <a:endParaRPr lang="en-US"/>
          </a:p>
        </p:txBody>
      </p:sp>
    </p:spTree>
    <p:extLst>
      <p:ext uri="{BB962C8B-B14F-4D97-AF65-F5344CB8AC3E}">
        <p14:creationId xmlns:p14="http://schemas.microsoft.com/office/powerpoint/2010/main" val="2610207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18FD53-B9B7-47CF-B6FB-D5DCA96140D2}" type="datetimeFigureOut">
              <a:rPr lang="en-US" smtClean="0"/>
              <a:t>3/5/2015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F1D9DC-761F-409F-BE8D-25A490A5E5FA}" type="slidenum">
              <a:rPr lang="en-US" smtClean="0"/>
              <a:t>‹#›</a:t>
            </a:fld>
            <a:endParaRPr lang="en-US"/>
          </a:p>
        </p:txBody>
      </p:sp>
    </p:spTree>
    <p:extLst>
      <p:ext uri="{BB962C8B-B14F-4D97-AF65-F5344CB8AC3E}">
        <p14:creationId xmlns:p14="http://schemas.microsoft.com/office/powerpoint/2010/main" val="656474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18FD53-B9B7-47CF-B6FB-D5DCA96140D2}" type="datetimeFigureOut">
              <a:rPr lang="en-US" smtClean="0"/>
              <a:t>3/5/2015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F1D9DC-761F-409F-BE8D-25A490A5E5FA}" type="slidenum">
              <a:rPr lang="en-US" smtClean="0"/>
              <a:t>‹#›</a:t>
            </a:fld>
            <a:endParaRPr lang="en-US"/>
          </a:p>
        </p:txBody>
      </p:sp>
    </p:spTree>
    <p:extLst>
      <p:ext uri="{BB962C8B-B14F-4D97-AF65-F5344CB8AC3E}">
        <p14:creationId xmlns:p14="http://schemas.microsoft.com/office/powerpoint/2010/main" val="4264906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8FD53-B9B7-47CF-B6FB-D5DCA96140D2}" type="datetimeFigureOut">
              <a:rPr lang="en-US" smtClean="0"/>
              <a:t>3/5/2015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F1D9DC-761F-409F-BE8D-25A490A5E5FA}" type="slidenum">
              <a:rPr lang="en-US" smtClean="0"/>
              <a:t>‹#›</a:t>
            </a:fld>
            <a:endParaRPr lang="en-US"/>
          </a:p>
        </p:txBody>
      </p:sp>
    </p:spTree>
    <p:extLst>
      <p:ext uri="{BB962C8B-B14F-4D97-AF65-F5344CB8AC3E}">
        <p14:creationId xmlns:p14="http://schemas.microsoft.com/office/powerpoint/2010/main" val="1081378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18FD53-B9B7-47CF-B6FB-D5DCA96140D2}"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1D9DC-761F-409F-BE8D-25A490A5E5FA}" type="slidenum">
              <a:rPr lang="en-US" smtClean="0"/>
              <a:t>‹#›</a:t>
            </a:fld>
            <a:endParaRPr lang="en-US"/>
          </a:p>
        </p:txBody>
      </p:sp>
    </p:spTree>
    <p:extLst>
      <p:ext uri="{BB962C8B-B14F-4D97-AF65-F5344CB8AC3E}">
        <p14:creationId xmlns:p14="http://schemas.microsoft.com/office/powerpoint/2010/main" val="1232047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18FD53-B9B7-47CF-B6FB-D5DCA96140D2}"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F1D9DC-761F-409F-BE8D-25A490A5E5FA}" type="slidenum">
              <a:rPr lang="en-US" smtClean="0"/>
              <a:t>‹#›</a:t>
            </a:fld>
            <a:endParaRPr lang="en-US"/>
          </a:p>
        </p:txBody>
      </p:sp>
    </p:spTree>
    <p:extLst>
      <p:ext uri="{BB962C8B-B14F-4D97-AF65-F5344CB8AC3E}">
        <p14:creationId xmlns:p14="http://schemas.microsoft.com/office/powerpoint/2010/main" val="1319525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8FD53-B9B7-47CF-B6FB-D5DCA96140D2}" type="datetimeFigureOut">
              <a:rPr lang="en-US" smtClean="0"/>
              <a:t>3/5/2015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1D9DC-761F-409F-BE8D-25A490A5E5FA}" type="slidenum">
              <a:rPr lang="en-US" smtClean="0"/>
              <a:t>‹#›</a:t>
            </a:fld>
            <a:endParaRPr lang="en-US"/>
          </a:p>
        </p:txBody>
      </p:sp>
    </p:spTree>
    <p:extLst>
      <p:ext uri="{BB962C8B-B14F-4D97-AF65-F5344CB8AC3E}">
        <p14:creationId xmlns:p14="http://schemas.microsoft.com/office/powerpoint/2010/main" val="1977718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56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9256"/>
            <a:ext cx="10668000" cy="2682649"/>
          </a:xfrm>
          <a:solidFill>
            <a:schemeClr val="bg2">
              <a:lumMod val="75000"/>
            </a:schemeClr>
          </a:solidFill>
        </p:spPr>
        <p:txBody>
          <a:bodyPr>
            <a:noAutofit/>
          </a:bodyPr>
          <a:lstStyle/>
          <a:p>
            <a:r>
              <a:rPr lang="en-US" sz="9600" dirty="0" smtClean="0">
                <a:latin typeface="Adobe Ming Std L" panose="02020300000000000000" pitchFamily="18" charset="-128"/>
                <a:ea typeface="Adobe Ming Std L" panose="02020300000000000000" pitchFamily="18" charset="-128"/>
              </a:rPr>
              <a:t>Festival Comparison</a:t>
            </a:r>
            <a:endParaRPr lang="en-US" sz="9600" dirty="0">
              <a:latin typeface="Adobe Ming Std L" panose="02020300000000000000" pitchFamily="18" charset="-128"/>
              <a:ea typeface="Adobe Ming Std L" panose="02020300000000000000" pitchFamily="18" charset="-128"/>
            </a:endParaRPr>
          </a:p>
        </p:txBody>
      </p:sp>
      <p:sp>
        <p:nvSpPr>
          <p:cNvPr id="3" name="Subtitle 2"/>
          <p:cNvSpPr>
            <a:spLocks noGrp="1"/>
          </p:cNvSpPr>
          <p:nvPr>
            <p:ph type="subTitle" idx="1"/>
          </p:nvPr>
        </p:nvSpPr>
        <p:spPr>
          <a:xfrm>
            <a:off x="1524000" y="3602038"/>
            <a:ext cx="9144000" cy="882876"/>
          </a:xfrm>
          <a:ln>
            <a:solidFill>
              <a:schemeClr val="bg2">
                <a:lumMod val="10000"/>
              </a:schemeClr>
            </a:solidFill>
          </a:ln>
        </p:spPr>
        <p:txBody>
          <a:bodyPr/>
          <a:lstStyle/>
          <a:p>
            <a:r>
              <a:rPr lang="en-US" dirty="0" smtClean="0"/>
              <a:t>Folami Mack</a:t>
            </a:r>
          </a:p>
          <a:p>
            <a:r>
              <a:rPr lang="en-US" dirty="0" smtClean="0"/>
              <a:t>Per. 6</a:t>
            </a:r>
          </a:p>
          <a:p>
            <a:endParaRPr lang="en-US" dirty="0"/>
          </a:p>
        </p:txBody>
      </p:sp>
    </p:spTree>
    <p:extLst>
      <p:ext uri="{BB962C8B-B14F-4D97-AF65-F5344CB8AC3E}">
        <p14:creationId xmlns:p14="http://schemas.microsoft.com/office/powerpoint/2010/main" val="3038211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098" name="Picture 2" descr="http://blogs.houstonpress.com/artattack/FESTIVALS%20GHCVB%20International%20Festival%205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370" y="0"/>
            <a:ext cx="1029619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33541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99000">
              <a:schemeClr val="accent1">
                <a:lumMod val="75000"/>
              </a:schemeClr>
            </a:gs>
            <a:gs pos="11000">
              <a:schemeClr val="bg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Similarities </a:t>
            </a:r>
            <a:endParaRPr lang="en-US" b="1" dirty="0"/>
          </a:p>
        </p:txBody>
      </p:sp>
      <p:sp>
        <p:nvSpPr>
          <p:cNvPr id="3" name="Content Placeholder 2"/>
          <p:cNvSpPr>
            <a:spLocks noGrp="1"/>
          </p:cNvSpPr>
          <p:nvPr>
            <p:ph idx="1"/>
          </p:nvPr>
        </p:nvSpPr>
        <p:spPr/>
        <p:txBody>
          <a:bodyPr>
            <a:normAutofit/>
          </a:bodyPr>
          <a:lstStyle/>
          <a:p>
            <a:pPr>
              <a:lnSpc>
                <a:spcPct val="150000"/>
              </a:lnSpc>
            </a:pPr>
            <a:r>
              <a:rPr lang="en-US" sz="4800" b="1" dirty="0" smtClean="0"/>
              <a:t>Popularity</a:t>
            </a:r>
          </a:p>
          <a:p>
            <a:pPr>
              <a:lnSpc>
                <a:spcPct val="150000"/>
              </a:lnSpc>
            </a:pPr>
            <a:r>
              <a:rPr lang="en-US" sz="4800" b="1" dirty="0" smtClean="0"/>
              <a:t>Purpose </a:t>
            </a:r>
          </a:p>
          <a:p>
            <a:pPr>
              <a:lnSpc>
                <a:spcPct val="150000"/>
              </a:lnSpc>
            </a:pPr>
            <a:r>
              <a:rPr lang="en-US" sz="4800" b="1" dirty="0" smtClean="0"/>
              <a:t>Education/Influence </a:t>
            </a:r>
            <a:endParaRPr lang="en-US" sz="4800" b="1" dirty="0"/>
          </a:p>
        </p:txBody>
      </p:sp>
      <p:sp>
        <p:nvSpPr>
          <p:cNvPr id="4" name="Rectangle 3"/>
          <p:cNvSpPr/>
          <p:nvPr/>
        </p:nvSpPr>
        <p:spPr>
          <a:xfrm>
            <a:off x="420914" y="365125"/>
            <a:ext cx="11219543" cy="602116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726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99000">
              <a:srgbClr val="0070C0"/>
            </a:gs>
            <a:gs pos="11000">
              <a:schemeClr val="bg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a:t>
            </a:r>
            <a:endParaRPr lang="en-US" dirty="0"/>
          </a:p>
        </p:txBody>
      </p:sp>
      <p:sp>
        <p:nvSpPr>
          <p:cNvPr id="3" name="Content Placeholder 2"/>
          <p:cNvSpPr>
            <a:spLocks noGrp="1"/>
          </p:cNvSpPr>
          <p:nvPr>
            <p:ph idx="1"/>
          </p:nvPr>
        </p:nvSpPr>
        <p:spPr/>
        <p:txBody>
          <a:bodyPr>
            <a:normAutofit/>
          </a:bodyPr>
          <a:lstStyle/>
          <a:p>
            <a:r>
              <a:rPr lang="en-US" sz="4800" b="1" dirty="0" smtClean="0"/>
              <a:t>Culture </a:t>
            </a:r>
          </a:p>
          <a:p>
            <a:r>
              <a:rPr lang="en-US" sz="4800" b="1" dirty="0" smtClean="0"/>
              <a:t>Tradition </a:t>
            </a:r>
            <a:endParaRPr lang="en-US" sz="4800" b="1" dirty="0"/>
          </a:p>
        </p:txBody>
      </p:sp>
      <p:sp>
        <p:nvSpPr>
          <p:cNvPr id="4" name="Rectangle 3"/>
          <p:cNvSpPr/>
          <p:nvPr/>
        </p:nvSpPr>
        <p:spPr>
          <a:xfrm>
            <a:off x="420914" y="365125"/>
            <a:ext cx="11219543" cy="602116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5380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2" y="510267"/>
            <a:ext cx="10515600" cy="1325563"/>
          </a:xfrm>
        </p:spPr>
        <p:txBody>
          <a:bodyPr>
            <a:noAutofit/>
          </a:bodyPr>
          <a:lstStyle/>
          <a:p>
            <a:pPr algn="ctr"/>
            <a:r>
              <a:rPr lang="en-US" sz="9600" b="1" i="1" dirty="0" smtClean="0"/>
              <a:t>Thank You </a:t>
            </a:r>
            <a:endParaRPr lang="en-US" sz="9600" b="1" i="1" dirty="0"/>
          </a:p>
        </p:txBody>
      </p:sp>
      <p:pic>
        <p:nvPicPr>
          <p:cNvPr id="8194" name="Picture 2" descr="http://www.buzzle.com/img/articleImages/227244-16713-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682" y="2009207"/>
            <a:ext cx="4506119" cy="450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386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28" y="0"/>
            <a:ext cx="10305143" cy="6873615"/>
          </a:xfrm>
          <a:prstGeom prst="rect">
            <a:avLst/>
          </a:prstGeom>
        </p:spPr>
      </p:pic>
      <p:sp>
        <p:nvSpPr>
          <p:cNvPr id="2" name="Title 1"/>
          <p:cNvSpPr>
            <a:spLocks noGrp="1"/>
          </p:cNvSpPr>
          <p:nvPr>
            <p:ph type="title"/>
          </p:nvPr>
        </p:nvSpPr>
        <p:spPr>
          <a:xfrm>
            <a:off x="943428" y="0"/>
            <a:ext cx="10305143" cy="1187904"/>
          </a:xfrm>
          <a:solidFill>
            <a:schemeClr val="accent3">
              <a:lumMod val="75000"/>
            </a:schemeClr>
          </a:solidFill>
          <a:ln>
            <a:solidFill>
              <a:schemeClr val="bg2">
                <a:lumMod val="10000"/>
              </a:schemeClr>
            </a:solidFill>
          </a:ln>
        </p:spPr>
        <p:txBody>
          <a:bodyPr>
            <a:normAutofit/>
          </a:bodyPr>
          <a:lstStyle/>
          <a:p>
            <a:r>
              <a:rPr lang="en-US" sz="7200" b="1" dirty="0" smtClean="0">
                <a:solidFill>
                  <a:schemeClr val="bg1"/>
                </a:solidFill>
                <a:effectLst>
                  <a:outerShdw blurRad="38100" dist="38100" dir="2700000" algn="tl">
                    <a:srgbClr val="000000">
                      <a:alpha val="43137"/>
                    </a:srgbClr>
                  </a:outerShdw>
                </a:effectLst>
              </a:rPr>
              <a:t>Chinese New Year Festival</a:t>
            </a:r>
            <a:endParaRPr lang="en-US" sz="72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 </a:t>
            </a:r>
            <a:endParaRPr lang="en-US" dirty="0"/>
          </a:p>
        </p:txBody>
      </p:sp>
    </p:spTree>
    <p:extLst>
      <p:ext uri="{BB962C8B-B14F-4D97-AF65-F5344CB8AC3E}">
        <p14:creationId xmlns:p14="http://schemas.microsoft.com/office/powerpoint/2010/main" val="2757749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6000">
              <a:srgbClr val="FF0000"/>
            </a:gs>
            <a:gs pos="100000">
              <a:srgbClr val="F8F814"/>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086" y="321582"/>
            <a:ext cx="10515600" cy="1057275"/>
          </a:xfrm>
          <a:ln>
            <a:solidFill>
              <a:schemeClr val="bg2">
                <a:lumMod val="10000"/>
              </a:schemeClr>
            </a:solidFill>
          </a:ln>
        </p:spPr>
        <p:txBody>
          <a:bodyPr/>
          <a:lstStyle/>
          <a:p>
            <a:r>
              <a:rPr lang="en-US" dirty="0" smtClean="0">
                <a:latin typeface="Times New Roman" panose="02020603050405020304" pitchFamily="18" charset="0"/>
                <a:cs typeface="Times New Roman" panose="02020603050405020304" pitchFamily="18" charset="0"/>
              </a:rPr>
              <a:t>Meaning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22086" y="1378857"/>
            <a:ext cx="10515600" cy="4594906"/>
          </a:xfrm>
          <a:noFill/>
          <a:ln>
            <a:noFill/>
          </a:ln>
        </p:spPr>
        <p:txBody>
          <a:bodyPr/>
          <a:lstStyle/>
          <a:p>
            <a:pPr>
              <a:lnSpc>
                <a:spcPct val="100000"/>
              </a:lnSpc>
            </a:pPr>
            <a:r>
              <a:rPr lang="en-US" sz="4400" dirty="0" smtClean="0">
                <a:latin typeface="Times New Roman" panose="02020603050405020304" pitchFamily="18" charset="0"/>
                <a:cs typeface="Times New Roman" panose="02020603050405020304" pitchFamily="18" charset="0"/>
              </a:rPr>
              <a:t>Celebration of the new Chinese Year</a:t>
            </a:r>
          </a:p>
          <a:p>
            <a:pPr>
              <a:lnSpc>
                <a:spcPct val="100000"/>
              </a:lnSpc>
            </a:pPr>
            <a:r>
              <a:rPr lang="en-US" sz="4400" dirty="0" smtClean="0">
                <a:latin typeface="Times New Roman" panose="02020603050405020304" pitchFamily="18" charset="0"/>
                <a:cs typeface="Times New Roman" panose="02020603050405020304" pitchFamily="18" charset="0"/>
              </a:rPr>
              <a:t>Based </a:t>
            </a:r>
            <a:r>
              <a:rPr lang="en-US" sz="4400" dirty="0">
                <a:latin typeface="Times New Roman" panose="02020603050405020304" pitchFamily="18" charset="0"/>
                <a:cs typeface="Times New Roman" panose="02020603050405020304" pitchFamily="18" charset="0"/>
              </a:rPr>
              <a:t>on a </a:t>
            </a:r>
            <a:r>
              <a:rPr lang="en-US" sz="4400" dirty="0" smtClean="0">
                <a:latin typeface="Times New Roman" panose="02020603050405020304" pitchFamily="18" charset="0"/>
                <a:cs typeface="Times New Roman" panose="02020603050405020304" pitchFamily="18" charset="0"/>
              </a:rPr>
              <a:t>traditional </a:t>
            </a:r>
            <a:r>
              <a:rPr lang="en-US" sz="4400" dirty="0">
                <a:latin typeface="Times New Roman" panose="02020603050405020304" pitchFamily="18" charset="0"/>
                <a:cs typeface="Times New Roman" panose="02020603050405020304" pitchFamily="18" charset="0"/>
              </a:rPr>
              <a:t>Chinese </a:t>
            </a:r>
            <a:r>
              <a:rPr lang="en-US" sz="4400" dirty="0" err="1">
                <a:latin typeface="Times New Roman" panose="02020603050405020304" pitchFamily="18" charset="0"/>
                <a:cs typeface="Times New Roman" panose="02020603050405020304" pitchFamily="18" charset="0"/>
              </a:rPr>
              <a:t>lunisolar</a:t>
            </a:r>
            <a:r>
              <a:rPr lang="en-US" sz="4400" dirty="0">
                <a:latin typeface="Times New Roman" panose="02020603050405020304" pitchFamily="18" charset="0"/>
                <a:cs typeface="Times New Roman" panose="02020603050405020304" pitchFamily="18" charset="0"/>
              </a:rPr>
              <a:t> calendar </a:t>
            </a:r>
          </a:p>
          <a:p>
            <a:pPr>
              <a:lnSpc>
                <a:spcPct val="100000"/>
              </a:lnSpc>
            </a:pPr>
            <a:r>
              <a:rPr lang="en-US" sz="4400" dirty="0" smtClean="0">
                <a:latin typeface="Times New Roman" panose="02020603050405020304" pitchFamily="18" charset="0"/>
                <a:cs typeface="Times New Roman" panose="02020603050405020304" pitchFamily="18" charset="0"/>
              </a:rPr>
              <a:t>One of the most </a:t>
            </a:r>
            <a:r>
              <a:rPr lang="en-US" sz="4400" dirty="0">
                <a:latin typeface="Times New Roman" panose="02020603050405020304" pitchFamily="18" charset="0"/>
                <a:cs typeface="Times New Roman" panose="02020603050405020304" pitchFamily="18" charset="0"/>
              </a:rPr>
              <a:t>important of the holidays for the Chinese.</a:t>
            </a:r>
            <a:endParaRPr lang="en-US" sz="4400" dirty="0" smtClean="0">
              <a:latin typeface="Times New Roman" panose="02020603050405020304" pitchFamily="18" charset="0"/>
              <a:cs typeface="Times New Roman" panose="02020603050405020304" pitchFamily="18" charset="0"/>
            </a:endParaRPr>
          </a:p>
          <a:p>
            <a:endParaRPr lang="en-US" dirty="0"/>
          </a:p>
        </p:txBody>
      </p:sp>
      <p:pic>
        <p:nvPicPr>
          <p:cNvPr id="1026" name="Picture 2" descr="http://t3.gstatic.com/images?q=tbn:ANd9GcQyqlkkgdMoYsnL7r8pypsvphuta6n6nKGwQLxpVEHSJOfAQnX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7486" y="4328362"/>
            <a:ext cx="3704772" cy="2465358"/>
          </a:xfrm>
          <a:prstGeom prst="rect">
            <a:avLst/>
          </a:prstGeom>
          <a:noFill/>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127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6000">
              <a:srgbClr val="FF0000"/>
            </a:gs>
            <a:gs pos="100000">
              <a:srgbClr val="F8F814"/>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a:noFill/>
          <a:ln>
            <a:solidFill>
              <a:schemeClr val="bg2">
                <a:lumMod val="10000"/>
              </a:schemeClr>
            </a:solidFill>
          </a:ln>
        </p:spPr>
        <p:txBody>
          <a:bodyPr/>
          <a:lstStyle/>
          <a:p>
            <a:r>
              <a:rPr lang="en-US" dirty="0" smtClean="0">
                <a:latin typeface="Times New Roman" panose="02020603050405020304" pitchFamily="18" charset="0"/>
                <a:cs typeface="Times New Roman" panose="02020603050405020304" pitchFamily="18" charset="0"/>
              </a:rPr>
              <a:t>Traditions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lnSpc>
                <a:spcPct val="150000"/>
              </a:lnSpc>
            </a:pPr>
            <a:r>
              <a:rPr lang="en-US" b="1" dirty="0">
                <a:latin typeface="Times New Roman" panose="02020603050405020304" pitchFamily="18" charset="0"/>
                <a:cs typeface="Times New Roman" panose="02020603050405020304" pitchFamily="18" charset="0"/>
              </a:rPr>
              <a:t>Cleaning</a:t>
            </a:r>
          </a:p>
          <a:p>
            <a:pPr algn="just">
              <a:lnSpc>
                <a:spcPct val="150000"/>
              </a:lnSpc>
            </a:pPr>
            <a:r>
              <a:rPr lang="en-US" b="1" dirty="0">
                <a:latin typeface="Times New Roman" panose="02020603050405020304" pitchFamily="18" charset="0"/>
                <a:cs typeface="Times New Roman" panose="02020603050405020304" pitchFamily="18" charset="0"/>
              </a:rPr>
              <a:t>Decoration</a:t>
            </a:r>
          </a:p>
          <a:p>
            <a:pPr algn="just">
              <a:lnSpc>
                <a:spcPct val="150000"/>
              </a:lnSpc>
            </a:pPr>
            <a:r>
              <a:rPr lang="en-US" b="1" dirty="0" smtClean="0">
                <a:latin typeface="Times New Roman" panose="02020603050405020304" pitchFamily="18" charset="0"/>
                <a:cs typeface="Times New Roman" panose="02020603050405020304" pitchFamily="18" charset="0"/>
              </a:rPr>
              <a:t>Red envelope</a:t>
            </a:r>
          </a:p>
          <a:p>
            <a:pPr algn="just">
              <a:lnSpc>
                <a:spcPct val="150000"/>
              </a:lnSpc>
            </a:pPr>
            <a:r>
              <a:rPr lang="en-US" b="1" dirty="0">
                <a:latin typeface="Times New Roman" panose="02020603050405020304" pitchFamily="18" charset="0"/>
                <a:cs typeface="Times New Roman" panose="02020603050405020304" pitchFamily="18" charset="0"/>
              </a:rPr>
              <a:t>Fireworks</a:t>
            </a:r>
          </a:p>
          <a:p>
            <a:pPr algn="just">
              <a:lnSpc>
                <a:spcPct val="150000"/>
              </a:lnSpc>
            </a:pPr>
            <a:r>
              <a:rPr lang="en-US" b="1" dirty="0">
                <a:latin typeface="Times New Roman" panose="02020603050405020304" pitchFamily="18" charset="0"/>
                <a:cs typeface="Times New Roman" panose="02020603050405020304" pitchFamily="18" charset="0"/>
              </a:rPr>
              <a:t>New Year's Eve Dinner</a:t>
            </a:r>
          </a:p>
          <a:p>
            <a:endParaRPr lang="en-US" dirty="0"/>
          </a:p>
        </p:txBody>
      </p:sp>
      <p:pic>
        <p:nvPicPr>
          <p:cNvPr id="2050" name="Picture 2" descr="http://www.chinesetones.com/Public/Uploads/Culture/Photos/20100522/CP33_1503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175" y="2813766"/>
            <a:ext cx="5635625" cy="3363197"/>
          </a:xfrm>
          <a:prstGeom prst="rect">
            <a:avLst/>
          </a:prstGeom>
          <a:noFill/>
          <a:effectLst>
            <a:outerShdw blurRad="63500" sx="102000" sy="102000" algn="ctr" rotWithShape="0">
              <a:prstClr val="black">
                <a:alpha val="40000"/>
              </a:prstClr>
            </a:outerShdw>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277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6000">
              <a:srgbClr val="FF0000"/>
            </a:gs>
            <a:gs pos="100000">
              <a:srgbClr val="F8F814"/>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834" y="104775"/>
            <a:ext cx="5748643" cy="3828596"/>
          </a:xfrm>
          <a:gradFill>
            <a:gsLst>
              <a:gs pos="66000">
                <a:srgbClr val="FF0000"/>
              </a:gs>
              <a:gs pos="100000">
                <a:srgbClr val="F8F814"/>
              </a:gs>
            </a:gsLst>
            <a:lin ang="5400000" scaled="1"/>
          </a:gradFill>
        </p:spPr>
      </p:pic>
      <p:pic>
        <p:nvPicPr>
          <p:cNvPr id="3078" name="Picture 6" descr="http://i1.mirror.co.uk/incoming/article4900027.ece/alternates/s615/Golden-New-Year-Goat-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843" y="365125"/>
            <a:ext cx="4987018" cy="27767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ion and Dragon dancers gathered today to celebrate the Chinese New Year and welcome the Year of the Horse, ahead of New Year's Day falling on January 31. Chinese New Year is the most important festival in the Chinese calendar and is widely celebrated across A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183" y="3185412"/>
            <a:ext cx="5750338" cy="359228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travel.utimes.ru/orgs/1/images/news/281/Chinese_New_Year_Lanterns_Hang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0448" y="4030565"/>
            <a:ext cx="4119413" cy="2747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914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cityof.lawton.ok.us/LAHC/images/IF2005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346" y="0"/>
            <a:ext cx="9001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705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6000">
              <a:schemeClr val="accent1">
                <a:lumMod val="75000"/>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chemeClr val="bg2">
                <a:lumMod val="10000"/>
              </a:schemeClr>
            </a:solidFill>
          </a:ln>
        </p:spPr>
        <p:txBody>
          <a:bodyPr/>
          <a:lstStyle/>
          <a:p>
            <a:pPr>
              <a:lnSpc>
                <a:spcPct val="150000"/>
              </a:lnSpc>
            </a:pPr>
            <a:r>
              <a:rPr lang="en-US" b="1" dirty="0" smtClean="0"/>
              <a:t>Meaning </a:t>
            </a:r>
            <a:endParaRPr lang="en-US" b="1" dirty="0"/>
          </a:p>
        </p:txBody>
      </p:sp>
      <p:sp>
        <p:nvSpPr>
          <p:cNvPr id="3" name="Content Placeholder 2"/>
          <p:cNvSpPr>
            <a:spLocks noGrp="1"/>
          </p:cNvSpPr>
          <p:nvPr>
            <p:ph idx="1"/>
          </p:nvPr>
        </p:nvSpPr>
        <p:spPr/>
        <p:txBody>
          <a:bodyPr>
            <a:normAutofit/>
          </a:bodyPr>
          <a:lstStyle/>
          <a:p>
            <a:pPr>
              <a:lnSpc>
                <a:spcPct val="100000"/>
              </a:lnSpc>
            </a:pPr>
            <a:r>
              <a:rPr lang="en-US" sz="5400" dirty="0" smtClean="0"/>
              <a:t>To give people a glimpse into all types of cultures. </a:t>
            </a:r>
          </a:p>
          <a:p>
            <a:pPr marL="0" indent="0">
              <a:lnSpc>
                <a:spcPct val="100000"/>
              </a:lnSpc>
              <a:buNone/>
            </a:pPr>
            <a:endParaRPr lang="en-US" sz="1800" dirty="0" smtClean="0"/>
          </a:p>
          <a:p>
            <a:pPr>
              <a:lnSpc>
                <a:spcPct val="100000"/>
              </a:lnSpc>
            </a:pPr>
            <a:r>
              <a:rPr lang="en-US" sz="5400" dirty="0" smtClean="0"/>
              <a:t>Intends to educate people and expand their global </a:t>
            </a:r>
            <a:r>
              <a:rPr lang="en-US" sz="5400" dirty="0" err="1" smtClean="0"/>
              <a:t>contempacy</a:t>
            </a:r>
            <a:r>
              <a:rPr lang="en-US" sz="5400" dirty="0" smtClean="0"/>
              <a:t>. </a:t>
            </a:r>
            <a:endParaRPr lang="en-US" sz="5400" b="1" dirty="0"/>
          </a:p>
          <a:p>
            <a:endParaRPr lang="en-US" dirty="0" smtClean="0"/>
          </a:p>
        </p:txBody>
      </p:sp>
    </p:spTree>
    <p:extLst>
      <p:ext uri="{BB962C8B-B14F-4D97-AF65-F5344CB8AC3E}">
        <p14:creationId xmlns:p14="http://schemas.microsoft.com/office/powerpoint/2010/main" val="78517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6000">
              <a:schemeClr val="accent1">
                <a:lumMod val="75000"/>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bg2">
                <a:lumMod val="10000"/>
              </a:schemeClr>
            </a:solidFill>
          </a:ln>
        </p:spPr>
        <p:txBody>
          <a:bodyPr/>
          <a:lstStyle/>
          <a:p>
            <a:r>
              <a:rPr lang="en-US" dirty="0" smtClean="0"/>
              <a:t>Traditions</a:t>
            </a:r>
            <a:endParaRPr lang="en-US" dirty="0"/>
          </a:p>
        </p:txBody>
      </p:sp>
      <p:sp>
        <p:nvSpPr>
          <p:cNvPr id="3" name="Content Placeholder 2"/>
          <p:cNvSpPr>
            <a:spLocks noGrp="1"/>
          </p:cNvSpPr>
          <p:nvPr>
            <p:ph idx="1"/>
          </p:nvPr>
        </p:nvSpPr>
        <p:spPr/>
        <p:txBody>
          <a:bodyPr>
            <a:noAutofit/>
          </a:bodyPr>
          <a:lstStyle/>
          <a:p>
            <a:pPr>
              <a:lnSpc>
                <a:spcPct val="150000"/>
              </a:lnSpc>
            </a:pPr>
            <a:r>
              <a:rPr lang="en-US" sz="4800" dirty="0" smtClean="0"/>
              <a:t>Music/Concert</a:t>
            </a:r>
          </a:p>
          <a:p>
            <a:pPr>
              <a:lnSpc>
                <a:spcPct val="150000"/>
              </a:lnSpc>
            </a:pPr>
            <a:r>
              <a:rPr lang="en-US" sz="4800" dirty="0" smtClean="0"/>
              <a:t>Food</a:t>
            </a:r>
          </a:p>
          <a:p>
            <a:pPr>
              <a:lnSpc>
                <a:spcPct val="150000"/>
              </a:lnSpc>
            </a:pPr>
            <a:r>
              <a:rPr lang="en-US" sz="4800" dirty="0" smtClean="0"/>
              <a:t>Markets</a:t>
            </a:r>
            <a:endParaRPr lang="en-US" sz="4800" dirty="0"/>
          </a:p>
        </p:txBody>
      </p:sp>
      <p:pic>
        <p:nvPicPr>
          <p:cNvPr id="5122" name="Picture 2" descr="http://upload.wikimedia.org/wikipedia/commons/4/4a/Houston_International_Festiv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0804" y="2022589"/>
            <a:ext cx="5719082" cy="42893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295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6000">
              <a:schemeClr val="accent1">
                <a:lumMod val="75000"/>
              </a:schemeClr>
            </a:gs>
            <a:gs pos="100000">
              <a:schemeClr val="bg2"/>
            </a:gs>
          </a:gsLst>
          <a:lin ang="5400000" scaled="1"/>
        </a:gradFill>
        <a:effectLst/>
      </p:bgPr>
    </p:bg>
    <p:spTree>
      <p:nvGrpSpPr>
        <p:cNvPr id="1" name=""/>
        <p:cNvGrpSpPr/>
        <p:nvPr/>
      </p:nvGrpSpPr>
      <p:grpSpPr>
        <a:xfrm>
          <a:off x="0" y="0"/>
          <a:ext cx="0" cy="0"/>
          <a:chOff x="0" y="0"/>
          <a:chExt cx="0" cy="0"/>
        </a:xfrm>
      </p:grpSpPr>
      <p:pic>
        <p:nvPicPr>
          <p:cNvPr id="6146" name="Picture 2" descr="https://abouthouston.files.wordpress.com/2011/04/i-fes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04" y="138566"/>
            <a:ext cx="5458178" cy="363514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abouthouston.files.wordpress.com/2011/04/ifest-1.jpg?w=300&amp;h=1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37" y="3875315"/>
            <a:ext cx="4300311" cy="286687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hivesociety.com/wp-content/uploads/2014/04/houston-international-festival-pre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738" y="138566"/>
            <a:ext cx="4049462" cy="303709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uafs.edu/sites/default/files/International/I-Fest%20011%20%20%20%20%2004-13-13%20K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5681" y="3425371"/>
            <a:ext cx="4975227" cy="331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651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10035</TotalTime>
  <Words>71</Words>
  <Application>Microsoft Office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Adobe Ming Std L</vt:lpstr>
      <vt:lpstr>Arial</vt:lpstr>
      <vt:lpstr>Calibri</vt:lpstr>
      <vt:lpstr>Calibri Light</vt:lpstr>
      <vt:lpstr>Times New Roman</vt:lpstr>
      <vt:lpstr>Office Theme</vt:lpstr>
      <vt:lpstr>Festival Comparison</vt:lpstr>
      <vt:lpstr>Chinese New Year Festival</vt:lpstr>
      <vt:lpstr>Meaning</vt:lpstr>
      <vt:lpstr>Traditions</vt:lpstr>
      <vt:lpstr>PowerPoint Presentation</vt:lpstr>
      <vt:lpstr>PowerPoint Presentation</vt:lpstr>
      <vt:lpstr>Meaning </vt:lpstr>
      <vt:lpstr>Traditions</vt:lpstr>
      <vt:lpstr>PowerPoint Presentation</vt:lpstr>
      <vt:lpstr>PowerPoint Presentation</vt:lpstr>
      <vt:lpstr>Similarities </vt:lpstr>
      <vt:lpstr>Differences</vt:lpstr>
      <vt:lpstr>Thank You </vt:lpstr>
    </vt:vector>
  </TitlesOfParts>
  <Company>HISD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Festival Comparison</dc:title>
  <dc:creator>Mack, Folami</dc:creator>
  <cp:lastModifiedBy>Mack, Folami</cp:lastModifiedBy>
  <cp:revision>18</cp:revision>
  <dcterms:created xsi:type="dcterms:W3CDTF">2015-03-05T15:07:32Z</dcterms:created>
  <dcterms:modified xsi:type="dcterms:W3CDTF">2015-03-12T14:22:42Z</dcterms:modified>
</cp:coreProperties>
</file>